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5" r:id="rId3"/>
    <p:sldId id="286" r:id="rId4"/>
    <p:sldId id="287" r:id="rId5"/>
    <p:sldId id="288" r:id="rId6"/>
    <p:sldId id="289" r:id="rId7"/>
    <p:sldId id="290" r:id="rId8"/>
    <p:sldId id="291" r:id="rId9"/>
    <p:sldId id="293" r:id="rId10"/>
    <p:sldId id="263" r:id="rId11"/>
    <p:sldId id="264" r:id="rId12"/>
    <p:sldId id="275" r:id="rId13"/>
    <p:sldId id="278" r:id="rId14"/>
    <p:sldId id="277" r:id="rId15"/>
    <p:sldId id="265" r:id="rId16"/>
    <p:sldId id="266" r:id="rId17"/>
    <p:sldId id="274" r:id="rId18"/>
    <p:sldId id="276" r:id="rId19"/>
    <p:sldId id="267" r:id="rId20"/>
    <p:sldId id="281" r:id="rId21"/>
    <p:sldId id="268" r:id="rId22"/>
    <p:sldId id="279" r:id="rId23"/>
    <p:sldId id="280" r:id="rId24"/>
    <p:sldId id="270" r:id="rId25"/>
    <p:sldId id="283" r:id="rId26"/>
    <p:sldId id="284" r:id="rId27"/>
    <p:sldId id="282" r:id="rId28"/>
    <p:sldId id="272" r:id="rId29"/>
    <p:sldId id="292"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Introduction" id="{22C1D666-41A1-4A47-94C2-F8FB68F0FC24}">
          <p14:sldIdLst>
            <p14:sldId id="256"/>
            <p14:sldId id="257"/>
          </p14:sldIdLst>
        </p14:section>
        <p14:section name="History" id="{7E217139-CD7A-4CFE-BF7C-BF3EA0E44891}">
          <p14:sldIdLst>
            <p14:sldId id="258"/>
            <p14:sldId id="259"/>
            <p14:sldId id="260"/>
            <p14:sldId id="261"/>
            <p14:sldId id="262"/>
          </p14:sldIdLst>
        </p14:section>
        <p14:section name="Technical Specifications" id="{ADE1A47B-FA8D-4BD6-A63C-FEB88174AF4E}">
          <p14:sldIdLst>
            <p14:sldId id="263"/>
            <p14:sldId id="264"/>
            <p14:sldId id="275"/>
            <p14:sldId id="278"/>
            <p14:sldId id="277"/>
            <p14:sldId id="265"/>
            <p14:sldId id="266"/>
            <p14:sldId id="274"/>
            <p14:sldId id="276"/>
          </p14:sldIdLst>
        </p14:section>
        <p14:section name="Applications and Future" id="{01F4AFD5-F48D-43B7-A63B-2020EB755150}">
          <p14:sldIdLst>
            <p14:sldId id="267"/>
            <p14:sldId id="268"/>
            <p14:sldId id="269"/>
            <p14:sldId id="270"/>
          </p14:sldIdLst>
        </p14:section>
        <p14:section name="References, Questions, Appendices" id="{434889BE-2A53-4427-A81C-8E2DD572F759}">
          <p14:sldIdLst>
            <p14:sldId id="271"/>
            <p14:sldId id="272"/>
            <p14:sldId id="2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5" d="100"/>
          <a:sy n="65" d="100"/>
        </p:scale>
        <p:origin x="-108" y="-240"/>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l="-8000" r="-8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1"/>
            <a:ext cx="7772400" cy="3352800"/>
          </a:xfrm>
        </p:spPr>
        <p:txBody>
          <a:bodyPr anchor="ctr">
            <a:noAutofit/>
          </a:bodyPr>
          <a:lstStyle>
            <a:lvl1pPr>
              <a:lnSpc>
                <a:spcPct val="100000"/>
              </a:lnSpc>
              <a:defRPr sz="66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3810000"/>
            <a:ext cx="6858000" cy="914400"/>
          </a:xfrm>
        </p:spPr>
        <p:txBody>
          <a:bodyPr/>
          <a:lstStyle>
            <a:lvl1pPr marL="0" indent="0" algn="l">
              <a:buNone/>
              <a:defRPr b="0" cap="all" spc="120" baseline="0">
                <a:solidFill>
                  <a:schemeClr val="tx2"/>
                </a:solidFill>
                <a:effectLst>
                  <a:outerShdw blurRad="50800" dist="38100" dir="2700000" algn="tl" rotWithShape="0">
                    <a:prstClr val="black">
                      <a:alpha val="40000"/>
                    </a:prstClr>
                  </a:outerShdw>
                </a:effectLst>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FCAEF0A3-543F-4F1B-AEDD-458F603F1C29}" type="slidenum">
              <a:rPr lang="en-US" smtClean="0"/>
              <a:pPr/>
              <a:t>‹#›</a:t>
            </a:fld>
            <a:endParaRPr lang="en-US"/>
          </a:p>
        </p:txBody>
      </p:sp>
      <p:pic>
        <p:nvPicPr>
          <p:cNvPr id="11" name="Picture 10"/>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848478" y="5951621"/>
            <a:ext cx="1371600" cy="457200"/>
          </a:xfrm>
          <a:prstGeom prst="rect">
            <a:avLst/>
          </a:prstGeom>
          <a:effectLst>
            <a:outerShdw blurRad="50800" dist="38100" dir="2700000" algn="tl" rotWithShape="0">
              <a:prstClr val="black">
                <a:alpha val="40000"/>
              </a:prstClr>
            </a:outerShdw>
          </a:effectLst>
        </p:spPr>
      </p:pic>
      <p:pic>
        <p:nvPicPr>
          <p:cNvPr id="12" name="Picture 11"/>
          <p:cNvPicPr>
            <a:picLocks noChangeAspect="1"/>
          </p:cNvPicPr>
          <p:nvPr/>
        </p:nvPicPr>
        <p:blipFill>
          <a:blip r:embed="rId4" cstate="print">
            <a:extLst>
              <a:ext uri="{28A0092B-C50C-407E-A947-70E740481C1C}">
                <a14:useLocalDpi xmlns:a14="http://schemas.microsoft.com/office/drawing/2010/main" xmlns="" val="0"/>
              </a:ext>
            </a:extLst>
          </a:blip>
          <a:stretch>
            <a:fillRect/>
          </a:stretch>
        </p:blipFill>
        <p:spPr>
          <a:xfrm>
            <a:off x="6324600" y="5638800"/>
            <a:ext cx="1371600" cy="1082842"/>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effectLst/>
        </p:spPr>
        <p:txBody>
          <a:bodyPr/>
          <a:lstStyle>
            <a:lvl1pPr>
              <a:defRPr>
                <a:effectLst>
                  <a:reflection blurRad="6350" stA="55000" endA="50" endPos="85000" dir="5400000" sy="-100000" algn="bl" rotWithShape="0"/>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752601"/>
            <a:ext cx="76200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print">
            <a:lum/>
          </a:blip>
          <a:srcRect/>
          <a:stretch>
            <a:fillRect l="-8000" r="-8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8" name="Slide Number Placeholder 7"/>
          <p:cNvSpPr>
            <a:spLocks noGrp="1"/>
          </p:cNvSpPr>
          <p:nvPr>
            <p:ph type="sldNum" sz="quarter" idx="11"/>
          </p:nvPr>
        </p:nvSpPr>
        <p:spPr/>
        <p:txBody>
          <a:bodyPr/>
          <a:lstStyle/>
          <a:p>
            <a:fld id="{FCAEF0A3-543F-4F1B-AEDD-458F603F1C29}"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60803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60803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AEF0A3-543F-4F1B-AEDD-458F603F1C29}" type="slidenum">
              <a:rPr lang="en-US" smtClean="0"/>
              <a:pPr/>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2672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2672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AEF0A3-543F-4F1B-AEDD-458F603F1C29}" type="slidenum">
              <a:rPr lang="en-US" smtClean="0"/>
              <a:pP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CF9D10F-E1E8-41A3-8F16-41874E55081D}" type="datetimeFigureOut">
              <a:rPr lang="en-US" smtClean="0"/>
              <a:pPr/>
              <a:t>11/30/2011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CAEF0A3-543F-4F1B-AEDD-458F603F1C29}" type="slidenum">
              <a:rPr lang="en-US" smtClean="0"/>
              <a:pPr/>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8000" r="-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a:effectLst/>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0CF9D10F-E1E8-41A3-8F16-41874E55081D}" type="datetimeFigureOut">
              <a:rPr lang="en-US" smtClean="0"/>
              <a:pPr/>
              <a:t>11/30/2011</a:t>
            </a:fld>
            <a:endParaRPr lang="en-US"/>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FCAEF0A3-543F-4F1B-AEDD-458F603F1C29}" type="slidenum">
              <a:rPr lang="en-US" smtClean="0"/>
              <a:pPr/>
              <a:t>‹#›</a:t>
            </a:fld>
            <a:endParaRPr lang="en-US"/>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userDrawn="1"/>
        </p:nvPicPr>
        <p:blipFill>
          <a:blip r:embed="rId14" cstate="print">
            <a:extLst>
              <a:ext uri="{28A0092B-C50C-407E-A947-70E740481C1C}">
                <a14:useLocalDpi xmlns:a14="http://schemas.microsoft.com/office/drawing/2010/main" xmlns="" val="0"/>
              </a:ext>
            </a:extLst>
          </a:blip>
          <a:stretch>
            <a:fillRect/>
          </a:stretch>
        </p:blipFill>
        <p:spPr>
          <a:xfrm>
            <a:off x="7772400" y="5827753"/>
            <a:ext cx="914400" cy="855579"/>
          </a:xfrm>
          <a:prstGeom prst="rect">
            <a:avLst/>
          </a:prstGeom>
          <a:effectLst>
            <a:outerShdw blurRad="50800" dist="38100" dir="2700000" algn="tl" rotWithShape="0">
              <a:prstClr val="black">
                <a:alpha val="40000"/>
              </a:prstClr>
            </a:outerShdw>
          </a:effec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l" defTabSz="914400" rtl="0" eaLnBrk="1" latinLnBrk="0" hangingPunct="1">
        <a:spcBef>
          <a:spcPct val="0"/>
        </a:spcBef>
        <a:buNone/>
        <a:defRPr sz="3600" kern="1200" cap="all" spc="-60" baseline="0">
          <a:solidFill>
            <a:schemeClr val="tx2"/>
          </a:solidFill>
          <a:effectLst>
            <a:reflection blurRad="6350" stA="55000" endA="50" endPos="85000" dir="5400000" sy="-100000" algn="bl" rotWithShape="0"/>
          </a:effectLst>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400" dirty="0" smtClean="0"/>
              <a:t>Fast Neutron Reactors</a:t>
            </a:r>
            <a:endParaRPr lang="en-US" sz="5400" dirty="0"/>
          </a:p>
        </p:txBody>
      </p:sp>
      <p:sp>
        <p:nvSpPr>
          <p:cNvPr id="3" name="Subtitle 2"/>
          <p:cNvSpPr>
            <a:spLocks noGrp="1"/>
          </p:cNvSpPr>
          <p:nvPr>
            <p:ph type="subTitle" idx="1"/>
          </p:nvPr>
        </p:nvSpPr>
        <p:spPr>
          <a:xfrm>
            <a:off x="457200" y="3810000"/>
            <a:ext cx="8336422" cy="1915682"/>
          </a:xfrm>
        </p:spPr>
        <p:txBody>
          <a:bodyPr>
            <a:normAutofit fontScale="92500" lnSpcReduction="20000"/>
          </a:bodyPr>
          <a:lstStyle/>
          <a:p>
            <a:endParaRPr lang="en-US" dirty="0" smtClean="0"/>
          </a:p>
          <a:p>
            <a:pPr algn="r"/>
            <a:r>
              <a:rPr lang="en-US" sz="2600" dirty="0" smtClean="0"/>
              <a:t>A look at the History and current research of Fast Reactor Design</a:t>
            </a:r>
          </a:p>
          <a:p>
            <a:endParaRPr lang="en-US" dirty="0" smtClean="0"/>
          </a:p>
          <a:p>
            <a:pPr algn="r"/>
            <a:r>
              <a:rPr lang="en-US" dirty="0" smtClean="0">
                <a:solidFill>
                  <a:schemeClr val="accent6">
                    <a:lumMod val="75000"/>
                  </a:schemeClr>
                </a:solidFill>
              </a:rPr>
              <a:t>Kevin Fischer || Alex Hagen || Neal Kostry </a:t>
            </a:r>
            <a:endParaRPr lang="en-US" dirty="0">
              <a:solidFill>
                <a:schemeClr val="accent6">
                  <a:lumMod val="75000"/>
                </a:schemeClr>
              </a:solidFill>
            </a:endParaRPr>
          </a:p>
        </p:txBody>
      </p:sp>
    </p:spTree>
    <p:extLst>
      <p:ext uri="{BB962C8B-B14F-4D97-AF65-F5344CB8AC3E}">
        <p14:creationId xmlns:p14="http://schemas.microsoft.com/office/powerpoint/2010/main" xmlns="" val="2484245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199" y="1447800"/>
            <a:ext cx="8131323" cy="4321175"/>
          </a:xfrm>
        </p:spPr>
        <p:txBody>
          <a:bodyPr/>
          <a:lstStyle/>
          <a:p>
            <a:r>
              <a:rPr lang="en-US" sz="6600" dirty="0" smtClean="0"/>
              <a:t>Technical Specifications</a:t>
            </a:r>
            <a:endParaRPr lang="en-US" sz="6600" dirty="0"/>
          </a:p>
        </p:txBody>
      </p:sp>
    </p:spTree>
    <p:extLst>
      <p:ext uri="{BB962C8B-B14F-4D97-AF65-F5344CB8AC3E}">
        <p14:creationId xmlns:p14="http://schemas.microsoft.com/office/powerpoint/2010/main" xmlns="" val="11493185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half" idx="2"/>
          </p:nvPr>
        </p:nvSpPr>
        <p:spPr/>
        <p:txBody>
          <a:bodyPr/>
          <a:lstStyle/>
          <a:p>
            <a:pPr marL="285750" indent="-285750">
              <a:buFont typeface="Wingdings" pitchFamily="2" charset="2"/>
              <a:buChar char="Ø"/>
            </a:pPr>
            <a:r>
              <a:rPr lang="en-US" dirty="0" smtClean="0"/>
              <a:t>Spectra causes need for different fuel, coolant, building materials</a:t>
            </a:r>
          </a:p>
          <a:p>
            <a:pPr marL="742950" lvl="1" indent="-285750">
              <a:buFont typeface="Wingdings" pitchFamily="2" charset="2"/>
              <a:buChar char="Ø"/>
            </a:pPr>
            <a:r>
              <a:rPr lang="en-US" dirty="0" smtClean="0"/>
              <a:t>Few Thermal Neutrons</a:t>
            </a:r>
          </a:p>
          <a:p>
            <a:pPr marL="742950" lvl="1" indent="-285750">
              <a:buFont typeface="Wingdings" pitchFamily="2" charset="2"/>
              <a:buChar char="Ø"/>
            </a:pPr>
            <a:r>
              <a:rPr lang="en-US" dirty="0" smtClean="0"/>
              <a:t>No Moderation Needed</a:t>
            </a:r>
          </a:p>
          <a:p>
            <a:pPr marL="742950" lvl="1" indent="-285750">
              <a:buFont typeface="Wingdings" pitchFamily="2" charset="2"/>
              <a:buChar char="Ø"/>
            </a:pPr>
            <a:r>
              <a:rPr lang="en-US" dirty="0" smtClean="0"/>
              <a:t>Resonances in Fast region Important</a:t>
            </a:r>
          </a:p>
          <a:p>
            <a:pPr marL="285750" indent="-285750">
              <a:buFont typeface="Wingdings" pitchFamily="2" charset="2"/>
              <a:buChar char="Ø"/>
            </a:pPr>
            <a:r>
              <a:rPr lang="en-US" dirty="0" smtClean="0"/>
              <a:t>Fast Neutrons causes need for geometric change</a:t>
            </a:r>
          </a:p>
          <a:p>
            <a:pPr marL="742950" lvl="1" indent="-285750">
              <a:buFont typeface="Wingdings" pitchFamily="2" charset="2"/>
              <a:buChar char="Ø"/>
            </a:pPr>
            <a:r>
              <a:rPr lang="en-US" dirty="0" smtClean="0"/>
              <a:t>Fast neutrons have longer range</a:t>
            </a:r>
          </a:p>
          <a:p>
            <a:pPr marL="742950" lvl="1" indent="-285750">
              <a:buFont typeface="Wingdings" pitchFamily="2" charset="2"/>
              <a:buChar char="Ø"/>
            </a:pPr>
            <a:r>
              <a:rPr lang="en-US" dirty="0" smtClean="0"/>
              <a:t>Leakage will be higher</a:t>
            </a:r>
          </a:p>
          <a:p>
            <a:pPr marL="742950" lvl="1" indent="-285750">
              <a:buFont typeface="Wingdings" pitchFamily="2" charset="2"/>
              <a:buChar char="Ø"/>
            </a:pPr>
            <a:r>
              <a:rPr lang="en-US" dirty="0" smtClean="0"/>
              <a:t>Leakage &gt; Res Absorption</a:t>
            </a:r>
          </a:p>
          <a:p>
            <a:pPr marL="285750" indent="-285750">
              <a:buFont typeface="Wingdings" pitchFamily="2" charset="2"/>
              <a:buChar char="Ø"/>
            </a:pPr>
            <a:r>
              <a:rPr lang="en-US" dirty="0" smtClean="0"/>
              <a:t>Causes large design shift away from moderation</a:t>
            </a:r>
            <a:endParaRPr lang="en-US" dirty="0"/>
          </a:p>
        </p:txBody>
      </p:sp>
      <p:sp>
        <p:nvSpPr>
          <p:cNvPr id="4" name="Title 3"/>
          <p:cNvSpPr>
            <a:spLocks noGrp="1"/>
          </p:cNvSpPr>
          <p:nvPr>
            <p:ph type="title"/>
          </p:nvPr>
        </p:nvSpPr>
        <p:spPr/>
        <p:txBody>
          <a:bodyPr/>
          <a:lstStyle/>
          <a:p>
            <a:r>
              <a:rPr lang="en-US" dirty="0" smtClean="0"/>
              <a:t>Fuel Design and Moderator</a:t>
            </a:r>
            <a:endParaRPr lang="en-US" dirty="0"/>
          </a:p>
        </p:txBody>
      </p:sp>
      <p:pic>
        <p:nvPicPr>
          <p:cNvPr id="7" name="Content Placeholder 6"/>
          <p:cNvPicPr>
            <a:picLocks noGrp="1"/>
          </p:cNvPicPr>
          <p:nvPr>
            <p:ph idx="1"/>
          </p:nvPr>
        </p:nvPicPr>
        <p:blipFill>
          <a:blip r:embed="rId2" cstate="print">
            <a:clrChange>
              <a:clrFrom>
                <a:srgbClr val="FFFFFF"/>
              </a:clrFrom>
              <a:clrTo>
                <a:srgbClr val="FFFFFF">
                  <a:alpha val="0"/>
                </a:srgbClr>
              </a:clrTo>
            </a:clrChange>
          </a:blip>
          <a:stretch>
            <a:fillRect/>
          </a:stretch>
        </p:blipFill>
        <p:spPr>
          <a:xfrm>
            <a:off x="3575050" y="2173371"/>
            <a:ext cx="5111750" cy="3120857"/>
          </a:xfrm>
          <a:prstGeom prst="rect">
            <a:avLst/>
          </a:prstGeom>
        </p:spPr>
      </p:pic>
    </p:spTree>
    <p:extLst>
      <p:ext uri="{BB962C8B-B14F-4D97-AF65-F5344CB8AC3E}">
        <p14:creationId xmlns:p14="http://schemas.microsoft.com/office/powerpoint/2010/main" xmlns="" val="37307634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type="pic" idx="1"/>
          </p:nvPr>
        </p:nvPicPr>
        <p:blipFill>
          <a:blip r:embed="rId2" cstate="print">
            <a:extLst>
              <a:ext uri="{28A0092B-C50C-407E-A947-70E740481C1C}">
                <a14:useLocalDpi xmlns:a14="http://schemas.microsoft.com/office/drawing/2010/main" xmlns="" val="0"/>
              </a:ext>
            </a:extLst>
          </a:blip>
          <a:srcRect t="4739" b="4739"/>
          <a:stretch>
            <a:fillRect/>
          </a:stretch>
        </p:blipFill>
        <p:spPr/>
      </p:pic>
      <p:sp>
        <p:nvSpPr>
          <p:cNvPr id="4" name="Title 3"/>
          <p:cNvSpPr>
            <a:spLocks noGrp="1"/>
          </p:cNvSpPr>
          <p:nvPr>
            <p:ph type="title"/>
          </p:nvPr>
        </p:nvSpPr>
        <p:spPr>
          <a:xfrm>
            <a:off x="0" y="6019800"/>
            <a:ext cx="8153400" cy="762000"/>
          </a:xfrm>
        </p:spPr>
        <p:txBody>
          <a:bodyPr/>
          <a:lstStyle/>
          <a:p>
            <a:r>
              <a:rPr lang="en-US" dirty="0" smtClean="0"/>
              <a:t>Reactor Design (Research)</a:t>
            </a:r>
            <a:endParaRPr lang="en-US" dirty="0"/>
          </a:p>
        </p:txBody>
      </p:sp>
    </p:spTree>
    <p:extLst>
      <p:ext uri="{BB962C8B-B14F-4D97-AF65-F5344CB8AC3E}">
        <p14:creationId xmlns:p14="http://schemas.microsoft.com/office/powerpoint/2010/main" xmlns="" val="1899837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61364"/>
            <a:ext cx="8153400" cy="762000"/>
          </a:xfrm>
        </p:spPr>
        <p:txBody>
          <a:bodyPr/>
          <a:lstStyle/>
          <a:p>
            <a:r>
              <a:rPr lang="en-US" dirty="0" smtClean="0"/>
              <a:t>Reactor Design (Power)</a:t>
            </a:r>
            <a:endParaRPr lang="en-US" dirty="0"/>
          </a:p>
        </p:txBody>
      </p:sp>
      <p:pic>
        <p:nvPicPr>
          <p:cNvPr id="8" name="Picture 2"/>
          <p:cNvPicPr>
            <a:picLocks noGrp="1" noChangeAspect="1" noChangeArrowheads="1"/>
          </p:cNvPicPr>
          <p:nvPr>
            <p:ph type="pic" idx="1"/>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xmlns="" val="0"/>
              </a:ext>
            </a:extLst>
          </a:blip>
          <a:srcRect t="375" b="375"/>
          <a:stretch>
            <a:fillRect/>
          </a:stretch>
        </p:blipFill>
        <p:spPr bwMode="auto">
          <a:xfrm>
            <a:off x="0" y="0"/>
            <a:ext cx="8610600" cy="5943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19566203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6061364"/>
            <a:ext cx="8153400" cy="762000"/>
          </a:xfrm>
        </p:spPr>
        <p:txBody>
          <a:bodyPr/>
          <a:lstStyle/>
          <a:p>
            <a:r>
              <a:rPr lang="en-US" dirty="0" smtClean="0"/>
              <a:t>Reactor Design (Power)</a:t>
            </a:r>
            <a:endParaRPr lang="en-US" dirty="0"/>
          </a:p>
        </p:txBody>
      </p:sp>
      <p:pic>
        <p:nvPicPr>
          <p:cNvPr id="18" name="Picture 4"/>
          <p:cNvPicPr>
            <a:picLocks noGrp="1" noChangeAspect="1" noChangeArrowheads="1"/>
          </p:cNvPicPr>
          <p:nvPr>
            <p:ph type="pic" idx="1"/>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xmlns="" val="0"/>
              </a:ext>
            </a:extLst>
          </a:blip>
          <a:srcRect l="294" r="294"/>
          <a:stretch>
            <a:fillRect/>
          </a:stretch>
        </p:blipFill>
        <p:spPr bwMode="auto">
          <a:xfrm>
            <a:off x="0" y="0"/>
            <a:ext cx="8534400" cy="5867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49584250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Optimization Considerations</a:t>
            </a:r>
            <a:endParaRPr lang="en-US" dirty="0"/>
          </a:p>
        </p:txBody>
      </p:sp>
      <p:sp>
        <p:nvSpPr>
          <p:cNvPr id="3" name="Content Placeholder 2"/>
          <p:cNvSpPr>
            <a:spLocks noGrp="1"/>
          </p:cNvSpPr>
          <p:nvPr>
            <p:ph idx="1"/>
          </p:nvPr>
        </p:nvSpPr>
        <p:spPr/>
        <p:txBody>
          <a:bodyPr/>
          <a:lstStyle/>
          <a:p>
            <a:pPr marL="342900" indent="-342900">
              <a:buFont typeface="Wingdings" pitchFamily="2" charset="2"/>
              <a:buChar char="Ø"/>
            </a:pPr>
            <a:r>
              <a:rPr lang="en-US" dirty="0" smtClean="0"/>
              <a:t>Little to No Moderation</a:t>
            </a:r>
          </a:p>
          <a:p>
            <a:pPr marL="800100" lvl="1" indent="-342900">
              <a:buFont typeface="Wingdings" pitchFamily="2" charset="2"/>
              <a:buChar char="Ø"/>
            </a:pPr>
            <a:r>
              <a:rPr lang="en-US" dirty="0" smtClean="0"/>
              <a:t>Slowing Down Power ~1% of LWR Slowing Down Power</a:t>
            </a:r>
          </a:p>
          <a:p>
            <a:pPr marL="800100" lvl="1" indent="-342900">
              <a:buFont typeface="Wingdings" pitchFamily="2" charset="2"/>
              <a:buChar char="Ø"/>
            </a:pPr>
            <a:r>
              <a:rPr lang="en-US" dirty="0" smtClean="0"/>
              <a:t>Sodium Coolant used despite physical difficulties for less moderation</a:t>
            </a:r>
          </a:p>
          <a:p>
            <a:pPr marL="800100" lvl="1" indent="-342900">
              <a:buFont typeface="Wingdings" pitchFamily="2" charset="2"/>
              <a:buChar char="Ø"/>
            </a:pPr>
            <a:r>
              <a:rPr lang="en-US" dirty="0" smtClean="0"/>
              <a:t>Oxide fuels provide moderation even though better thermal properties</a:t>
            </a:r>
          </a:p>
          <a:p>
            <a:pPr marL="342900" indent="-342900">
              <a:buFont typeface="Wingdings" pitchFamily="2" charset="2"/>
              <a:buChar char="Ø"/>
            </a:pPr>
            <a:r>
              <a:rPr lang="en-US" dirty="0" smtClean="0"/>
              <a:t>Resonance Absorptions within non-fissile materials</a:t>
            </a:r>
          </a:p>
          <a:p>
            <a:pPr marL="800100" lvl="1" indent="-342900">
              <a:buFont typeface="Wingdings" pitchFamily="2" charset="2"/>
              <a:buChar char="Ø"/>
            </a:pPr>
            <a:r>
              <a:rPr lang="en-US" dirty="0" smtClean="0"/>
              <a:t>Pu vs. U Fuels (ZPPR21)</a:t>
            </a:r>
          </a:p>
          <a:p>
            <a:pPr marL="342900" indent="-342900">
              <a:buFont typeface="Wingdings" pitchFamily="2" charset="2"/>
              <a:buChar char="Ø"/>
            </a:pPr>
            <a:r>
              <a:rPr lang="en-US" dirty="0" smtClean="0"/>
              <a:t>Reflectors</a:t>
            </a:r>
          </a:p>
          <a:p>
            <a:pPr marL="800100" lvl="1" indent="-342900">
              <a:buFont typeface="Wingdings" pitchFamily="2" charset="2"/>
              <a:buChar char="Ø"/>
            </a:pPr>
            <a:r>
              <a:rPr lang="en-US" dirty="0" smtClean="0"/>
              <a:t>Borated Shield, Outer Blanket, (Depleted U) Reflector</a:t>
            </a:r>
            <a:endParaRPr lang="en-US" dirty="0"/>
          </a:p>
        </p:txBody>
      </p:sp>
    </p:spTree>
    <p:extLst>
      <p:ext uri="{BB962C8B-B14F-4D97-AF65-F5344CB8AC3E}">
        <p14:creationId xmlns:p14="http://schemas.microsoft.com/office/powerpoint/2010/main" xmlns="" val="1510030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9" presetClass="emph" presetSubtype="0" nodeType="withEffect">
                                  <p:stCondLst>
                                    <p:cond delay="0"/>
                                  </p:stCondLst>
                                  <p:childTnLst>
                                    <p:set>
                                      <p:cBhvr rctx="PPT">
                                        <p:cTn id="10" dur="indefinite"/>
                                        <p:tgtEl>
                                          <p:spTgt spid="3">
                                            <p:txEl>
                                              <p:pRg st="0" end="0"/>
                                            </p:txEl>
                                          </p:spTgt>
                                        </p:tgtEl>
                                        <p:attrNameLst>
                                          <p:attrName>style.opacity</p:attrName>
                                        </p:attrNameLst>
                                      </p:cBhvr>
                                      <p:to>
                                        <p:strVal val="0.5"/>
                                      </p:to>
                                    </p:set>
                                    <p:animEffect filter="image" prLst="opacity: 0.5">
                                      <p:cBhvr rctx="IE">
                                        <p:cTn id="11" dur="indefinite"/>
                                        <p:tgtEl>
                                          <p:spTgt spid="3">
                                            <p:txEl>
                                              <p:pRg st="0" end="0"/>
                                            </p:txEl>
                                          </p:spTgt>
                                        </p:tgtEl>
                                      </p:cBhvr>
                                    </p:animEffect>
                                  </p:childTnLst>
                                </p:cTn>
                              </p:par>
                              <p:par>
                                <p:cTn id="12" presetID="9" presetClass="emph" presetSubtype="0" nodeType="withEffect">
                                  <p:stCondLst>
                                    <p:cond delay="0"/>
                                  </p:stCondLst>
                                  <p:childTnLst>
                                    <p:set>
                                      <p:cBhvr rctx="PPT">
                                        <p:cTn id="13" dur="indefinite"/>
                                        <p:tgtEl>
                                          <p:spTgt spid="3">
                                            <p:txEl>
                                              <p:pRg st="1" end="1"/>
                                            </p:txEl>
                                          </p:spTgt>
                                        </p:tgtEl>
                                        <p:attrNameLst>
                                          <p:attrName>style.opacity</p:attrName>
                                        </p:attrNameLst>
                                      </p:cBhvr>
                                      <p:to>
                                        <p:strVal val="0.5"/>
                                      </p:to>
                                    </p:set>
                                    <p:animEffect filter="image" prLst="opacity: 0.5">
                                      <p:cBhvr rctx="IE">
                                        <p:cTn id="14" dur="indefinite"/>
                                        <p:tgtEl>
                                          <p:spTgt spid="3">
                                            <p:txEl>
                                              <p:pRg st="1" end="1"/>
                                            </p:txEl>
                                          </p:spTgt>
                                        </p:tgtEl>
                                      </p:cBhvr>
                                    </p:animEffect>
                                  </p:childTnLst>
                                </p:cTn>
                              </p:par>
                              <p:par>
                                <p:cTn id="15" presetID="9" presetClass="emph" presetSubtype="0" nodeType="withEffect">
                                  <p:stCondLst>
                                    <p:cond delay="0"/>
                                  </p:stCondLst>
                                  <p:childTnLst>
                                    <p:set>
                                      <p:cBhvr rctx="PPT">
                                        <p:cTn id="16" dur="indefinite"/>
                                        <p:tgtEl>
                                          <p:spTgt spid="3">
                                            <p:txEl>
                                              <p:pRg st="2" end="2"/>
                                            </p:txEl>
                                          </p:spTgt>
                                        </p:tgtEl>
                                        <p:attrNameLst>
                                          <p:attrName>style.opacity</p:attrName>
                                        </p:attrNameLst>
                                      </p:cBhvr>
                                      <p:to>
                                        <p:strVal val="0.5"/>
                                      </p:to>
                                    </p:set>
                                    <p:animEffect filter="image" prLst="opacity: 0.5">
                                      <p:cBhvr rctx="IE">
                                        <p:cTn id="17" dur="indefinite"/>
                                        <p:tgtEl>
                                          <p:spTgt spid="3">
                                            <p:txEl>
                                              <p:pRg st="2" end="2"/>
                                            </p:txEl>
                                          </p:spTgt>
                                        </p:tgtEl>
                                      </p:cBhvr>
                                    </p:animEffect>
                                  </p:childTnLst>
                                </p:cTn>
                              </p:par>
                              <p:par>
                                <p:cTn id="18" presetID="9" presetClass="emph" presetSubtype="0" nodeType="withEffect">
                                  <p:stCondLst>
                                    <p:cond delay="0"/>
                                  </p:stCondLst>
                                  <p:childTnLst>
                                    <p:set>
                                      <p:cBhvr rctx="PPT">
                                        <p:cTn id="19" dur="indefinite"/>
                                        <p:tgtEl>
                                          <p:spTgt spid="3">
                                            <p:txEl>
                                              <p:pRg st="3" end="3"/>
                                            </p:txEl>
                                          </p:spTgt>
                                        </p:tgtEl>
                                        <p:attrNameLst>
                                          <p:attrName>style.opacity</p:attrName>
                                        </p:attrNameLst>
                                      </p:cBhvr>
                                      <p:to>
                                        <p:strVal val="0.5"/>
                                      </p:to>
                                    </p:set>
                                    <p:animEffect filter="image" prLst="opacity: 0.5">
                                      <p:cBhvr rctx="IE">
                                        <p:cTn id="20" dur="indefinite"/>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9" presetClass="emph" presetSubtype="0" nodeType="withEffect">
                                  <p:stCondLst>
                                    <p:cond delay="0"/>
                                  </p:stCondLst>
                                  <p:childTnLst>
                                    <p:set>
                                      <p:cBhvr rctx="PPT">
                                        <p:cTn id="28" dur="indefinite"/>
                                        <p:tgtEl>
                                          <p:spTgt spid="3">
                                            <p:txEl>
                                              <p:pRg st="4" end="4"/>
                                            </p:txEl>
                                          </p:spTgt>
                                        </p:tgtEl>
                                        <p:attrNameLst>
                                          <p:attrName>style.opacity</p:attrName>
                                        </p:attrNameLst>
                                      </p:cBhvr>
                                      <p:to>
                                        <p:strVal val="0.5"/>
                                      </p:to>
                                    </p:set>
                                    <p:animEffect filter="image" prLst="opacity: 0.5">
                                      <p:cBhvr rctx="IE">
                                        <p:cTn id="29" dur="indefinite"/>
                                        <p:tgtEl>
                                          <p:spTgt spid="3">
                                            <p:txEl>
                                              <p:pRg st="4" end="4"/>
                                            </p:txEl>
                                          </p:spTgt>
                                        </p:tgtEl>
                                      </p:cBhvr>
                                    </p:animEffect>
                                  </p:childTnLst>
                                </p:cTn>
                              </p:par>
                              <p:par>
                                <p:cTn id="30" presetID="9" presetClass="emph" presetSubtype="0" nodeType="withEffect">
                                  <p:stCondLst>
                                    <p:cond delay="0"/>
                                  </p:stCondLst>
                                  <p:childTnLst>
                                    <p:set>
                                      <p:cBhvr rctx="PPT">
                                        <p:cTn id="31" dur="indefinite"/>
                                        <p:tgtEl>
                                          <p:spTgt spid="3">
                                            <p:txEl>
                                              <p:pRg st="5" end="5"/>
                                            </p:txEl>
                                          </p:spTgt>
                                        </p:tgtEl>
                                        <p:attrNameLst>
                                          <p:attrName>style.opacity</p:attrName>
                                        </p:attrNameLst>
                                      </p:cBhvr>
                                      <p:to>
                                        <p:strVal val="0.5"/>
                                      </p:to>
                                    </p:set>
                                    <p:animEffect filter="image" prLst="opacity: 0.5">
                                      <p:cBhvr rctx="IE">
                                        <p:cTn id="32" dur="indefinite"/>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xmlns="" val="0"/>
              </a:ext>
            </a:extLst>
          </a:blip>
          <a:stretch>
            <a:fillRect/>
          </a:stretch>
        </p:blipFill>
        <p:spPr>
          <a:xfrm>
            <a:off x="3429000" y="1295399"/>
            <a:ext cx="5069327" cy="5388695"/>
          </a:xfrm>
        </p:spPr>
      </p:pic>
      <p:sp>
        <p:nvSpPr>
          <p:cNvPr id="5" name="Text Placeholder 4"/>
          <p:cNvSpPr>
            <a:spLocks noGrp="1"/>
          </p:cNvSpPr>
          <p:nvPr>
            <p:ph type="body" sz="half" idx="2"/>
          </p:nvPr>
        </p:nvSpPr>
        <p:spPr>
          <a:xfrm>
            <a:off x="457200" y="1600200"/>
            <a:ext cx="3200400" cy="4267200"/>
          </a:xfrm>
        </p:spPr>
        <p:txBody>
          <a:bodyPr/>
          <a:lstStyle/>
          <a:p>
            <a:pPr marL="285750" indent="-285750">
              <a:buFont typeface="Wingdings" pitchFamily="2" charset="2"/>
              <a:buChar char="Ø"/>
            </a:pPr>
            <a:r>
              <a:rPr lang="en-US" dirty="0" smtClean="0"/>
              <a:t>Cosine (at criticality) function within core</a:t>
            </a:r>
          </a:p>
          <a:p>
            <a:pPr marL="285750" indent="-285750">
              <a:buFont typeface="Wingdings" pitchFamily="2" charset="2"/>
              <a:buChar char="Ø"/>
            </a:pPr>
            <a:r>
              <a:rPr lang="en-US" dirty="0" smtClean="0"/>
              <a:t>Immediate </a:t>
            </a:r>
            <a:r>
              <a:rPr lang="en-US" dirty="0" err="1" smtClean="0"/>
              <a:t>dropoff</a:t>
            </a:r>
            <a:r>
              <a:rPr lang="en-US" dirty="0" smtClean="0"/>
              <a:t> at borated shield</a:t>
            </a:r>
          </a:p>
          <a:p>
            <a:pPr marL="285750" indent="-285750">
              <a:buFont typeface="Wingdings" pitchFamily="2" charset="2"/>
              <a:buChar char="Ø"/>
            </a:pPr>
            <a:r>
              <a:rPr lang="en-US" dirty="0" smtClean="0"/>
              <a:t>Fast decrease through blanket</a:t>
            </a:r>
          </a:p>
          <a:p>
            <a:pPr marL="285750" indent="-285750">
              <a:buFont typeface="Wingdings" pitchFamily="2" charset="2"/>
              <a:buChar char="Ø"/>
            </a:pPr>
            <a:r>
              <a:rPr lang="en-US" dirty="0" smtClean="0"/>
              <a:t>Increase at reflector, same rate decrease,</a:t>
            </a:r>
          </a:p>
          <a:p>
            <a:pPr marL="285750" indent="-285750">
              <a:buFont typeface="Wingdings" pitchFamily="2" charset="2"/>
              <a:buChar char="Ø"/>
            </a:pPr>
            <a:r>
              <a:rPr lang="en-US" dirty="0" err="1" smtClean="0"/>
              <a:t>Dropoff</a:t>
            </a:r>
            <a:r>
              <a:rPr lang="en-US" dirty="0" smtClean="0"/>
              <a:t> to zero during gap region, protection of operating facility</a:t>
            </a:r>
          </a:p>
          <a:p>
            <a:pPr marL="285750" indent="-285750">
              <a:buFont typeface="Wingdings" pitchFamily="2" charset="2"/>
              <a:buChar char="Ø"/>
            </a:pPr>
            <a:r>
              <a:rPr lang="en-US" dirty="0" smtClean="0"/>
              <a:t>NO CONTROL RODS IN MODEL</a:t>
            </a:r>
            <a:endParaRPr lang="en-US" dirty="0"/>
          </a:p>
        </p:txBody>
      </p:sp>
      <p:sp>
        <p:nvSpPr>
          <p:cNvPr id="2" name="Title 1"/>
          <p:cNvSpPr>
            <a:spLocks noGrp="1"/>
          </p:cNvSpPr>
          <p:nvPr>
            <p:ph type="title"/>
          </p:nvPr>
        </p:nvSpPr>
        <p:spPr/>
        <p:txBody>
          <a:bodyPr/>
          <a:lstStyle/>
          <a:p>
            <a:r>
              <a:rPr lang="en-US" dirty="0" smtClean="0"/>
              <a:t>Power Profiles (No Control Rods)</a:t>
            </a:r>
            <a:endParaRPr lang="en-US" dirty="0"/>
          </a:p>
        </p:txBody>
      </p:sp>
    </p:spTree>
    <p:extLst>
      <p:ext uri="{BB962C8B-B14F-4D97-AF65-F5344CB8AC3E}">
        <p14:creationId xmlns:p14="http://schemas.microsoft.com/office/powerpoint/2010/main" xmlns="" val="1456465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9" presetClass="emph" presetSubtype="0" nodeType="withEffect">
                                  <p:stCondLst>
                                    <p:cond delay="0"/>
                                  </p:stCondLst>
                                  <p:childTnLst>
                                    <p:set>
                                      <p:cBhvr rctx="PPT">
                                        <p:cTn id="10" dur="indefinite"/>
                                        <p:tgtEl>
                                          <p:spTgt spid="5">
                                            <p:txEl>
                                              <p:pRg st="0" end="0"/>
                                            </p:txEl>
                                          </p:spTgt>
                                        </p:tgtEl>
                                        <p:attrNameLst>
                                          <p:attrName>style.opacity</p:attrName>
                                        </p:attrNameLst>
                                      </p:cBhvr>
                                      <p:to>
                                        <p:strVal val="0.5"/>
                                      </p:to>
                                    </p:set>
                                    <p:animEffect filter="image" prLst="opacity: 0.5">
                                      <p:cBhvr rctx="IE">
                                        <p:cTn id="11" dur="indefinite"/>
                                        <p:tgtEl>
                                          <p:spTgt spid="5">
                                            <p:txEl>
                                              <p:pRg st="0" end="0"/>
                                            </p:txEl>
                                          </p:spTgt>
                                        </p:tgtEl>
                                      </p:cBhvr>
                                    </p:animEffect>
                                  </p:childTnLst>
                                </p:cTn>
                              </p:par>
                              <p:par>
                                <p:cTn id="12" presetID="9" presetClass="emph" presetSubtype="0" nodeType="withEffect">
                                  <p:stCondLst>
                                    <p:cond delay="0"/>
                                  </p:stCondLst>
                                  <p:childTnLst>
                                    <p:set>
                                      <p:cBhvr rctx="PPT">
                                        <p:cTn id="13" dur="indefinite"/>
                                        <p:tgtEl>
                                          <p:spTgt spid="5">
                                            <p:txEl>
                                              <p:pRg st="1" end="1"/>
                                            </p:txEl>
                                          </p:spTgt>
                                        </p:tgtEl>
                                        <p:attrNameLst>
                                          <p:attrName>style.opacity</p:attrName>
                                        </p:attrNameLst>
                                      </p:cBhvr>
                                      <p:to>
                                        <p:strVal val="0.5"/>
                                      </p:to>
                                    </p:set>
                                    <p:animEffect filter="image" prLst="opacity: 0.5">
                                      <p:cBhvr rctx="IE">
                                        <p:cTn id="14" dur="indefinite"/>
                                        <p:tgtEl>
                                          <p:spTgt spid="5">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9" presetClass="emph" presetSubtype="0" nodeType="withEffect">
                                  <p:stCondLst>
                                    <p:cond delay="0"/>
                                  </p:stCondLst>
                                  <p:childTnLst>
                                    <p:set>
                                      <p:cBhvr rctx="PPT">
                                        <p:cTn id="20" dur="indefinite"/>
                                        <p:tgtEl>
                                          <p:spTgt spid="5">
                                            <p:txEl>
                                              <p:pRg st="2" end="2"/>
                                            </p:txEl>
                                          </p:spTgt>
                                        </p:tgtEl>
                                        <p:attrNameLst>
                                          <p:attrName>style.opacity</p:attrName>
                                        </p:attrNameLst>
                                      </p:cBhvr>
                                      <p:to>
                                        <p:strVal val="0.5"/>
                                      </p:to>
                                    </p:set>
                                    <p:animEffect filter="image" prLst="opacity: 0.5">
                                      <p:cBhvr rctx="IE">
                                        <p:cTn id="21" dur="indefinite"/>
                                        <p:tgtEl>
                                          <p:spTgt spid="5">
                                            <p:txEl>
                                              <p:pRg st="2" end="2"/>
                                            </p:txEl>
                                          </p:spTgt>
                                        </p:tgtEl>
                                      </p:cBhvr>
                                    </p:animEffect>
                                  </p:childTnLst>
                                </p:cTn>
                              </p:par>
                              <p:par>
                                <p:cTn id="22" presetID="9" presetClass="emph" presetSubtype="0" nodeType="withEffect">
                                  <p:stCondLst>
                                    <p:cond delay="0"/>
                                  </p:stCondLst>
                                  <p:childTnLst>
                                    <p:set>
                                      <p:cBhvr rctx="PPT">
                                        <p:cTn id="23" dur="indefinite"/>
                                        <p:tgtEl>
                                          <p:spTgt spid="5">
                                            <p:txEl>
                                              <p:pRg st="3" end="3"/>
                                            </p:txEl>
                                          </p:spTgt>
                                        </p:tgtEl>
                                        <p:attrNameLst>
                                          <p:attrName>style.opacity</p:attrName>
                                        </p:attrNameLst>
                                      </p:cBhvr>
                                      <p:to>
                                        <p:strVal val="0.5"/>
                                      </p:to>
                                    </p:set>
                                    <p:animEffect filter="image" prLst="opacity: 0.5">
                                      <p:cBhvr rctx="IE">
                                        <p:cTn id="24" dur="indefinite"/>
                                        <p:tgtEl>
                                          <p:spTgt spid="5">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5" end="5"/>
                                            </p:txEl>
                                          </p:spTgt>
                                        </p:tgtEl>
                                        <p:attrNameLst>
                                          <p:attrName>style.visibility</p:attrName>
                                        </p:attrNameLst>
                                      </p:cBhvr>
                                      <p:to>
                                        <p:strVal val="visible"/>
                                      </p:to>
                                    </p:set>
                                  </p:childTnLst>
                                </p:cTn>
                              </p:par>
                              <p:par>
                                <p:cTn id="29" presetID="9" presetClass="emph" presetSubtype="0" nodeType="withEffect">
                                  <p:stCondLst>
                                    <p:cond delay="0"/>
                                  </p:stCondLst>
                                  <p:childTnLst>
                                    <p:set>
                                      <p:cBhvr rctx="PPT">
                                        <p:cTn id="30" dur="indefinite"/>
                                        <p:tgtEl>
                                          <p:spTgt spid="5">
                                            <p:txEl>
                                              <p:pRg st="4" end="4"/>
                                            </p:txEl>
                                          </p:spTgt>
                                        </p:tgtEl>
                                        <p:attrNameLst>
                                          <p:attrName>style.opacity</p:attrName>
                                        </p:attrNameLst>
                                      </p:cBhvr>
                                      <p:to>
                                        <p:strVal val="0.5"/>
                                      </p:to>
                                    </p:set>
                                    <p:animEffect filter="image" prLst="opacity: 0.5">
                                      <p:cBhvr rctx="IE">
                                        <p:cTn id="31" dur="indefinite"/>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Power Profiles (Power Reactor)</a:t>
            </a:r>
            <a:endParaRPr lang="en-US" dirty="0"/>
          </a:p>
        </p:txBody>
      </p:sp>
      <p:pic>
        <p:nvPicPr>
          <p:cNvPr id="5" name="Content Placeholder 4"/>
          <p:cNvPicPr>
            <a:picLocks noGrp="1"/>
          </p:cNvPicPr>
          <p:nvPr>
            <p:ph idx="1"/>
          </p:nvPr>
        </p:nvPicPr>
        <p:blipFill>
          <a:blip r:embed="rId2" cstate="print">
            <a:clrChange>
              <a:clrFrom>
                <a:srgbClr val="FFFFFF"/>
              </a:clrFrom>
              <a:clrTo>
                <a:srgbClr val="FFFFFF">
                  <a:alpha val="0"/>
                </a:srgbClr>
              </a:clrTo>
            </a:clrChange>
          </a:blip>
          <a:stretch>
            <a:fillRect/>
          </a:stretch>
        </p:blipFill>
        <p:spPr>
          <a:xfrm>
            <a:off x="685800" y="1676400"/>
            <a:ext cx="7210582" cy="4300216"/>
          </a:xfrm>
          <a:prstGeom prst="rect">
            <a:avLst/>
          </a:prstGeom>
        </p:spPr>
      </p:pic>
    </p:spTree>
    <p:extLst>
      <p:ext uri="{BB962C8B-B14F-4D97-AF65-F5344CB8AC3E}">
        <p14:creationId xmlns:p14="http://schemas.microsoft.com/office/powerpoint/2010/main" xmlns="" val="14675156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half" idx="2"/>
          </p:nvPr>
        </p:nvSpPr>
        <p:spPr/>
        <p:txBody>
          <a:bodyPr/>
          <a:lstStyle/>
          <a:p>
            <a:pPr marL="285750" indent="-285750">
              <a:buFont typeface="Wingdings" pitchFamily="2" charset="2"/>
              <a:buChar char="Ø"/>
            </a:pPr>
            <a:r>
              <a:rPr lang="en-US" dirty="0" smtClean="0"/>
              <a:t>3-D Cutaway of ZPR6-7 Reactor</a:t>
            </a:r>
          </a:p>
          <a:p>
            <a:pPr marL="285750" indent="-285750">
              <a:buFont typeface="Wingdings" pitchFamily="2" charset="2"/>
              <a:buChar char="Ø"/>
            </a:pPr>
            <a:r>
              <a:rPr lang="en-US" dirty="0" smtClean="0"/>
              <a:t>Gap Material (Blue) has been removed from top half</a:t>
            </a:r>
          </a:p>
          <a:p>
            <a:pPr marL="285750" indent="-285750">
              <a:buFont typeface="Wingdings" pitchFamily="2" charset="2"/>
              <a:buChar char="Ø"/>
            </a:pPr>
            <a:r>
              <a:rPr lang="en-US" dirty="0" smtClean="0"/>
              <a:t>Cutaway into core shows color map of power distribution in 3 dimensions</a:t>
            </a:r>
          </a:p>
          <a:p>
            <a:pPr marL="285750" indent="-285750">
              <a:buFont typeface="Wingdings" pitchFamily="2" charset="2"/>
              <a:buChar char="Ø"/>
            </a:pPr>
            <a:r>
              <a:rPr lang="en-US" dirty="0" smtClean="0"/>
              <a:t>Fission chamber in center (shows low power in chamber)</a:t>
            </a:r>
          </a:p>
          <a:p>
            <a:pPr marL="285750" indent="-285750">
              <a:buFont typeface="Wingdings" pitchFamily="2" charset="2"/>
              <a:buChar char="Ø"/>
            </a:pPr>
            <a:r>
              <a:rPr lang="en-US" dirty="0" smtClean="0"/>
              <a:t>NO CONTROL RODS IN MODEL</a:t>
            </a:r>
            <a:endParaRPr lang="en-US" dirty="0"/>
          </a:p>
        </p:txBody>
      </p:sp>
      <p:sp>
        <p:nvSpPr>
          <p:cNvPr id="2" name="Title 1"/>
          <p:cNvSpPr>
            <a:spLocks noGrp="1"/>
          </p:cNvSpPr>
          <p:nvPr>
            <p:ph type="title"/>
          </p:nvPr>
        </p:nvSpPr>
        <p:spPr/>
        <p:txBody>
          <a:bodyPr/>
          <a:lstStyle/>
          <a:p>
            <a:r>
              <a:rPr lang="en-US" dirty="0" smtClean="0"/>
              <a:t>Power Profiles (3-D Research)</a:t>
            </a:r>
            <a:endParaRPr lang="en-US" dirty="0"/>
          </a:p>
        </p:txBody>
      </p:sp>
      <p:pic>
        <p:nvPicPr>
          <p:cNvPr id="8" name="Content Placeholder 7"/>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3347001" y="1066273"/>
            <a:ext cx="5568399" cy="5334527"/>
          </a:xfrm>
        </p:spPr>
      </p:pic>
    </p:spTree>
    <p:extLst>
      <p:ext uri="{BB962C8B-B14F-4D97-AF65-F5344CB8AC3E}">
        <p14:creationId xmlns:p14="http://schemas.microsoft.com/office/powerpoint/2010/main" xmlns="" val="4066952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9" presetClass="emph" presetSubtype="0" nodeType="withEffect">
                                  <p:stCondLst>
                                    <p:cond delay="0"/>
                                  </p:stCondLst>
                                  <p:childTnLst>
                                    <p:set>
                                      <p:cBhvr rctx="PPT">
                                        <p:cTn id="12" dur="indefinite"/>
                                        <p:tgtEl>
                                          <p:spTgt spid="5">
                                            <p:txEl>
                                              <p:pRg st="0" end="0"/>
                                            </p:txEl>
                                          </p:spTgt>
                                        </p:tgtEl>
                                        <p:attrNameLst>
                                          <p:attrName>style.opacity</p:attrName>
                                        </p:attrNameLst>
                                      </p:cBhvr>
                                      <p:to>
                                        <p:strVal val="0.5"/>
                                      </p:to>
                                    </p:set>
                                    <p:animEffect filter="image" prLst="opacity: 0.5">
                                      <p:cBhvr rctx="IE">
                                        <p:cTn id="13" dur="indefinite"/>
                                        <p:tgtEl>
                                          <p:spTgt spid="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childTnLst>
                                </p:cTn>
                              </p:par>
                              <p:par>
                                <p:cTn id="18" presetID="9" presetClass="emph" presetSubtype="0" nodeType="withEffect">
                                  <p:stCondLst>
                                    <p:cond delay="0"/>
                                  </p:stCondLst>
                                  <p:childTnLst>
                                    <p:set>
                                      <p:cBhvr rctx="PPT">
                                        <p:cTn id="19" dur="indefinite"/>
                                        <p:tgtEl>
                                          <p:spTgt spid="5">
                                            <p:txEl>
                                              <p:pRg st="1" end="1"/>
                                            </p:txEl>
                                          </p:spTgt>
                                        </p:tgtEl>
                                        <p:attrNameLst>
                                          <p:attrName>style.opacity</p:attrName>
                                        </p:attrNameLst>
                                      </p:cBhvr>
                                      <p:to>
                                        <p:strVal val="0.5"/>
                                      </p:to>
                                    </p:set>
                                    <p:animEffect filter="image" prLst="opacity: 0.5">
                                      <p:cBhvr rctx="IE">
                                        <p:cTn id="20" dur="indefinite"/>
                                        <p:tgtEl>
                                          <p:spTgt spid="5">
                                            <p:txEl>
                                              <p:pRg st="1" end="1"/>
                                            </p:txEl>
                                          </p:spTgt>
                                        </p:tgtEl>
                                      </p:cBhvr>
                                    </p:animEffect>
                                  </p:childTnLst>
                                </p:cTn>
                              </p:par>
                              <p:par>
                                <p:cTn id="21" presetID="9" presetClass="emph" presetSubtype="0" nodeType="withEffect">
                                  <p:stCondLst>
                                    <p:cond delay="0"/>
                                  </p:stCondLst>
                                  <p:childTnLst>
                                    <p:set>
                                      <p:cBhvr rctx="PPT">
                                        <p:cTn id="22" dur="indefinite"/>
                                        <p:tgtEl>
                                          <p:spTgt spid="5">
                                            <p:txEl>
                                              <p:pRg st="2" end="2"/>
                                            </p:txEl>
                                          </p:spTgt>
                                        </p:tgtEl>
                                        <p:attrNameLst>
                                          <p:attrName>style.opacity</p:attrName>
                                        </p:attrNameLst>
                                      </p:cBhvr>
                                      <p:to>
                                        <p:strVal val="0.5"/>
                                      </p:to>
                                    </p:set>
                                    <p:animEffect filter="image" prLst="opacity: 0.5">
                                      <p:cBhvr rctx="IE">
                                        <p:cTn id="23" dur="indefinite"/>
                                        <p:tgtEl>
                                          <p:spTgt spid="5">
                                            <p:txEl>
                                              <p:pRg st="2" end="2"/>
                                            </p:txEl>
                                          </p:spTgt>
                                        </p:tgtEl>
                                      </p:cBhvr>
                                    </p:animEffect>
                                  </p:childTnLst>
                                </p:cTn>
                              </p:par>
                              <p:par>
                                <p:cTn id="24" presetID="9" presetClass="emph" presetSubtype="0" nodeType="withEffect">
                                  <p:stCondLst>
                                    <p:cond delay="0"/>
                                  </p:stCondLst>
                                  <p:childTnLst>
                                    <p:set>
                                      <p:cBhvr rctx="PPT">
                                        <p:cTn id="25" dur="indefinite"/>
                                        <p:tgtEl>
                                          <p:spTgt spid="5">
                                            <p:txEl>
                                              <p:pRg st="3" end="3"/>
                                            </p:txEl>
                                          </p:spTgt>
                                        </p:tgtEl>
                                        <p:attrNameLst>
                                          <p:attrName>style.opacity</p:attrName>
                                        </p:attrNameLst>
                                      </p:cBhvr>
                                      <p:to>
                                        <p:strVal val="0.5"/>
                                      </p:to>
                                    </p:set>
                                    <p:animEffect filter="image" prLst="opacity: 0.5">
                                      <p:cBhvr rctx="IE">
                                        <p:cTn id="26" dur="indefinite"/>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7200" dirty="0" smtClean="0"/>
              <a:t>Applications and Designs</a:t>
            </a:r>
            <a:endParaRPr lang="en-US" sz="7200" dirty="0"/>
          </a:p>
        </p:txBody>
      </p:sp>
    </p:spTree>
    <p:extLst>
      <p:ext uri="{BB962C8B-B14F-4D97-AF65-F5344CB8AC3E}">
        <p14:creationId xmlns:p14="http://schemas.microsoft.com/office/powerpoint/2010/main" xmlns="" val="41220451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endParaRPr lang="en-US" dirty="0" smtClean="0"/>
          </a:p>
          <a:p>
            <a:r>
              <a:rPr lang="en-US" dirty="0" smtClean="0"/>
              <a:t>- </a:t>
            </a:r>
            <a:r>
              <a:rPr lang="en-US" sz="2400" dirty="0" smtClean="0"/>
              <a:t>Introduction to Fast Neutron Reactors</a:t>
            </a:r>
          </a:p>
          <a:p>
            <a:endParaRPr lang="en-US" sz="2400" dirty="0" smtClean="0"/>
          </a:p>
          <a:p>
            <a:r>
              <a:rPr lang="en-US" sz="2400" dirty="0" smtClean="0"/>
              <a:t>- History of Fast Neutron Reactors</a:t>
            </a:r>
          </a:p>
          <a:p>
            <a:endParaRPr lang="en-US" sz="2400" dirty="0" smtClean="0"/>
          </a:p>
          <a:p>
            <a:r>
              <a:rPr lang="en-US" sz="2400" dirty="0" smtClean="0"/>
              <a:t>- Technical Specifications </a:t>
            </a:r>
          </a:p>
          <a:p>
            <a:endParaRPr lang="en-US" sz="2400" dirty="0" smtClean="0"/>
          </a:p>
          <a:p>
            <a:r>
              <a:rPr lang="en-US" sz="2400" dirty="0" smtClean="0"/>
              <a:t>- Applications and Future Uses</a:t>
            </a:r>
          </a:p>
        </p:txBody>
      </p:sp>
    </p:spTree>
    <p:extLst>
      <p:ext uri="{BB962C8B-B14F-4D97-AF65-F5344CB8AC3E}">
        <p14:creationId xmlns:p14="http://schemas.microsoft.com/office/powerpoint/2010/main" xmlns="" val="8808858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718"/>
            <a:ext cx="7010400" cy="1371600"/>
          </a:xfrm>
        </p:spPr>
        <p:txBody>
          <a:bodyPr anchor="ctr"/>
          <a:lstStyle/>
          <a:p>
            <a:r>
              <a:rPr lang="en-US" dirty="0" smtClean="0"/>
              <a:t>Fast Reactor Benefits</a:t>
            </a:r>
            <a:endParaRPr lang="en-US" dirty="0"/>
          </a:p>
        </p:txBody>
      </p:sp>
      <p:sp>
        <p:nvSpPr>
          <p:cNvPr id="4" name="Text Placeholder 4"/>
          <p:cNvSpPr>
            <a:spLocks noGrp="1"/>
          </p:cNvSpPr>
          <p:nvPr>
            <p:ph idx="1"/>
          </p:nvPr>
        </p:nvSpPr>
        <p:spPr>
          <a:xfrm>
            <a:off x="533400" y="1600200"/>
            <a:ext cx="7620000" cy="3200400"/>
          </a:xfrm>
        </p:spPr>
        <p:txBody>
          <a:bodyPr anchor="ctr"/>
          <a:lstStyle/>
          <a:p>
            <a:pPr marL="285750" indent="-285750">
              <a:buFont typeface="Wingdings" pitchFamily="2" charset="2"/>
              <a:buChar char="Ø"/>
            </a:pPr>
            <a:r>
              <a:rPr lang="en-US" sz="2400" dirty="0" smtClean="0"/>
              <a:t>Fuel Utilization</a:t>
            </a:r>
          </a:p>
          <a:p>
            <a:pPr marL="285750" indent="-285750">
              <a:buFont typeface="Wingdings" pitchFamily="2" charset="2"/>
              <a:buChar char="Ø"/>
            </a:pPr>
            <a:r>
              <a:rPr lang="en-US" sz="2400" dirty="0" smtClean="0"/>
              <a:t>Hydrogen Production</a:t>
            </a:r>
          </a:p>
          <a:p>
            <a:pPr marL="285750" indent="-285750">
              <a:buFont typeface="Wingdings" pitchFamily="2" charset="2"/>
              <a:buChar char="Ø"/>
            </a:pPr>
            <a:r>
              <a:rPr lang="en-US" sz="2400" dirty="0" smtClean="0"/>
              <a:t>Desalination</a:t>
            </a:r>
          </a:p>
          <a:p>
            <a:pPr marL="285750" indent="-285750">
              <a:buFont typeface="Wingdings" pitchFamily="2" charset="2"/>
              <a:buChar char="Ø"/>
            </a:pPr>
            <a:r>
              <a:rPr lang="en-US" sz="2400" dirty="0" smtClean="0"/>
              <a:t>Thermal Efficiency</a:t>
            </a:r>
          </a:p>
          <a:p>
            <a:pPr marL="285750" indent="-285750">
              <a:buFont typeface="Wingdings" pitchFamily="2" charset="2"/>
              <a:buChar char="Ø"/>
            </a:pPr>
            <a:r>
              <a:rPr lang="en-US" sz="2400" dirty="0" smtClean="0"/>
              <a:t>Passive Safety Systems</a:t>
            </a:r>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9" presetClass="emph" presetSubtype="0" nodeType="withEffect">
                                  <p:stCondLst>
                                    <p:cond delay="0"/>
                                  </p:stCondLst>
                                  <p:childTnLst>
                                    <p:set>
                                      <p:cBhvr rctx="PPT">
                                        <p:cTn id="12" dur="indefinite"/>
                                        <p:tgtEl>
                                          <p:spTgt spid="4">
                                            <p:txEl>
                                              <p:pRg st="0" end="0"/>
                                            </p:txEl>
                                          </p:spTgt>
                                        </p:tgtEl>
                                        <p:attrNameLst>
                                          <p:attrName>style.opacity</p:attrName>
                                        </p:attrNameLst>
                                      </p:cBhvr>
                                      <p:to>
                                        <p:strVal val="0.5"/>
                                      </p:to>
                                    </p:set>
                                    <p:animEffect filter="image" prLst="opacity: 0.5">
                                      <p:cBhvr rctx="IE">
                                        <p:cTn id="13" dur="indefinite"/>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
                                            <p:txEl>
                                              <p:pRg st="2" end="2"/>
                                            </p:txEl>
                                          </p:spTgt>
                                        </p:tgtEl>
                                        <p:attrNameLst>
                                          <p:attrName>style.visibility</p:attrName>
                                        </p:attrNameLst>
                                      </p:cBhvr>
                                      <p:to>
                                        <p:strVal val="visible"/>
                                      </p:to>
                                    </p:set>
                                  </p:childTnLst>
                                </p:cTn>
                              </p:par>
                              <p:par>
                                <p:cTn id="18" presetID="9" presetClass="emph" presetSubtype="0" nodeType="withEffect">
                                  <p:stCondLst>
                                    <p:cond delay="0"/>
                                  </p:stCondLst>
                                  <p:childTnLst>
                                    <p:set>
                                      <p:cBhvr rctx="PPT">
                                        <p:cTn id="19" dur="indefinite"/>
                                        <p:tgtEl>
                                          <p:spTgt spid="4">
                                            <p:txEl>
                                              <p:pRg st="1" end="1"/>
                                            </p:txEl>
                                          </p:spTgt>
                                        </p:tgtEl>
                                        <p:attrNameLst>
                                          <p:attrName>style.opacity</p:attrName>
                                        </p:attrNameLst>
                                      </p:cBhvr>
                                      <p:to>
                                        <p:strVal val="0.5"/>
                                      </p:to>
                                    </p:set>
                                    <p:animEffect filter="image" prLst="opacity: 0.5">
                                      <p:cBhvr rctx="IE">
                                        <p:cTn id="20" dur="indefinite"/>
                                        <p:tgtEl>
                                          <p:spTgt spid="4">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childTnLst>
                                </p:cTn>
                              </p:par>
                              <p:par>
                                <p:cTn id="25" presetID="9" presetClass="emph" presetSubtype="0" nodeType="withEffect">
                                  <p:stCondLst>
                                    <p:cond delay="0"/>
                                  </p:stCondLst>
                                  <p:childTnLst>
                                    <p:set>
                                      <p:cBhvr rctx="PPT">
                                        <p:cTn id="26" dur="indefinite"/>
                                        <p:tgtEl>
                                          <p:spTgt spid="4">
                                            <p:txEl>
                                              <p:pRg st="2" end="2"/>
                                            </p:txEl>
                                          </p:spTgt>
                                        </p:tgtEl>
                                        <p:attrNameLst>
                                          <p:attrName>style.opacity</p:attrName>
                                        </p:attrNameLst>
                                      </p:cBhvr>
                                      <p:to>
                                        <p:strVal val="0.5"/>
                                      </p:to>
                                    </p:set>
                                    <p:animEffect filter="image" prLst="opacity: 0.5">
                                      <p:cBhvr rctx="IE">
                                        <p:cTn id="27" dur="indefinite"/>
                                        <p:tgtEl>
                                          <p:spTgt spid="4">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4">
                                            <p:txEl>
                                              <p:pRg st="4" end="4"/>
                                            </p:txEl>
                                          </p:spTgt>
                                        </p:tgtEl>
                                        <p:attrNameLst>
                                          <p:attrName>style.visibility</p:attrName>
                                        </p:attrNameLst>
                                      </p:cBhvr>
                                      <p:to>
                                        <p:strVal val="visible"/>
                                      </p:to>
                                    </p:set>
                                  </p:childTnLst>
                                </p:cTn>
                              </p:par>
                              <p:par>
                                <p:cTn id="32" presetID="9" presetClass="emph" presetSubtype="0" nodeType="withEffect">
                                  <p:stCondLst>
                                    <p:cond delay="0"/>
                                  </p:stCondLst>
                                  <p:childTnLst>
                                    <p:set>
                                      <p:cBhvr rctx="PPT">
                                        <p:cTn id="33" dur="indefinite"/>
                                        <p:tgtEl>
                                          <p:spTgt spid="4">
                                            <p:txEl>
                                              <p:pRg st="3" end="3"/>
                                            </p:txEl>
                                          </p:spTgt>
                                        </p:tgtEl>
                                        <p:attrNameLst>
                                          <p:attrName>style.opacity</p:attrName>
                                        </p:attrNameLst>
                                      </p:cBhvr>
                                      <p:to>
                                        <p:strVal val="0.5"/>
                                      </p:to>
                                    </p:set>
                                    <p:animEffect filter="image" prLst="opacity: 0.5">
                                      <p:cBhvr rctx="IE">
                                        <p:cTn id="34" dur="indefinite"/>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57518"/>
            <a:ext cx="5257800" cy="1218882"/>
          </a:xfrm>
        </p:spPr>
        <p:txBody>
          <a:bodyPr anchor="t">
            <a:normAutofit/>
          </a:bodyPr>
          <a:lstStyle/>
          <a:p>
            <a:r>
              <a:rPr lang="en-US" sz="4400" dirty="0" smtClean="0"/>
              <a:t>Fuel Benefits</a:t>
            </a:r>
            <a:endParaRPr lang="en-US" sz="4000" dirty="0"/>
          </a:p>
        </p:txBody>
      </p:sp>
      <p:sp>
        <p:nvSpPr>
          <p:cNvPr id="6" name="Text Placeholder 4"/>
          <p:cNvSpPr>
            <a:spLocks noGrp="1"/>
          </p:cNvSpPr>
          <p:nvPr>
            <p:ph idx="1"/>
          </p:nvPr>
        </p:nvSpPr>
        <p:spPr/>
        <p:txBody>
          <a:bodyPr/>
          <a:lstStyle/>
          <a:p>
            <a:pPr marL="285750" indent="-285750">
              <a:buFont typeface="Wingdings" pitchFamily="2" charset="2"/>
              <a:buChar char="Ø"/>
            </a:pPr>
            <a:r>
              <a:rPr lang="en-US" dirty="0" smtClean="0"/>
              <a:t>Current Fuel Cycles are Open-Type</a:t>
            </a:r>
          </a:p>
          <a:p>
            <a:pPr marL="742950" lvl="1" indent="-285750">
              <a:buFont typeface="Wingdings" pitchFamily="2" charset="2"/>
              <a:buChar char="Ø"/>
            </a:pPr>
            <a:r>
              <a:rPr lang="en-US" dirty="0" smtClean="0"/>
              <a:t>“Once Through” Cycles</a:t>
            </a:r>
          </a:p>
          <a:p>
            <a:pPr marL="742950" lvl="1" indent="-285750">
              <a:buFont typeface="Wingdings" pitchFamily="2" charset="2"/>
              <a:buChar char="Ø"/>
            </a:pPr>
            <a:r>
              <a:rPr lang="en-US" dirty="0" smtClean="0"/>
              <a:t>Spent Fuel is left Unused</a:t>
            </a:r>
          </a:p>
          <a:p>
            <a:pPr marL="742950" lvl="1" indent="-285750">
              <a:buFont typeface="Wingdings" pitchFamily="2" charset="2"/>
              <a:buChar char="Ø"/>
            </a:pPr>
            <a:r>
              <a:rPr lang="en-US" dirty="0" smtClean="0"/>
              <a:t>High Actinide Production Leads to long lived “hot” waste</a:t>
            </a:r>
          </a:p>
          <a:p>
            <a:pPr marL="742950" lvl="1" indent="-285750">
              <a:buFont typeface="Wingdings" pitchFamily="2" charset="2"/>
              <a:buChar char="Ø"/>
            </a:pPr>
            <a:r>
              <a:rPr lang="en-US" dirty="0" smtClean="0"/>
              <a:t>Even with MOX Fuels, Still long term waste problems</a:t>
            </a:r>
          </a:p>
          <a:p>
            <a:pPr marL="742950" lvl="1" indent="-285750">
              <a:buFont typeface="Wingdings" pitchFamily="2" charset="2"/>
              <a:buChar char="Ø"/>
            </a:pPr>
            <a:r>
              <a:rPr lang="en-US" dirty="0" smtClean="0"/>
              <a:t>Fuel Repositories are reaching their limits</a:t>
            </a:r>
          </a:p>
          <a:p>
            <a:pPr marL="285750" indent="-285750">
              <a:buFont typeface="Wingdings" pitchFamily="2" charset="2"/>
              <a:buChar char="Ø"/>
            </a:pPr>
            <a:r>
              <a:rPr lang="en-US" dirty="0" smtClean="0"/>
              <a:t>Fast Reactors to use Thermal Reactor Spent Fuel</a:t>
            </a:r>
          </a:p>
          <a:p>
            <a:pPr marL="742950" lvl="1" indent="-285750">
              <a:buFont typeface="Wingdings" pitchFamily="2" charset="2"/>
              <a:buChar char="Ø"/>
            </a:pPr>
            <a:r>
              <a:rPr lang="en-US" dirty="0" smtClean="0"/>
              <a:t>Burn Produced Actinides</a:t>
            </a:r>
          </a:p>
          <a:p>
            <a:pPr marL="742950" lvl="1" indent="-285750">
              <a:buFont typeface="Wingdings" pitchFamily="2" charset="2"/>
              <a:buChar char="Ø"/>
            </a:pPr>
            <a:r>
              <a:rPr lang="en-US" dirty="0" smtClean="0"/>
              <a:t>Reduce Proliferation threat – closed fuel cycle burns </a:t>
            </a:r>
            <a:r>
              <a:rPr lang="en-US" dirty="0" err="1" smtClean="0"/>
              <a:t>Pu</a:t>
            </a:r>
            <a:endParaRPr lang="en-US" dirty="0" smtClean="0"/>
          </a:p>
          <a:p>
            <a:pPr marL="742950" lvl="1" indent="-285750">
              <a:buFont typeface="Wingdings" pitchFamily="2" charset="2"/>
              <a:buChar char="Ø"/>
            </a:pPr>
            <a:r>
              <a:rPr lang="en-US" dirty="0" smtClean="0"/>
              <a:t>Significantly Reduce wasted fuel</a:t>
            </a:r>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a:p>
        </p:txBody>
      </p:sp>
    </p:spTree>
    <p:extLst>
      <p:ext uri="{BB962C8B-B14F-4D97-AF65-F5344CB8AC3E}">
        <p14:creationId xmlns:p14="http://schemas.microsoft.com/office/powerpoint/2010/main" xmlns="" val="50572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9" presetClass="emph" presetSubtype="0" nodeType="withEffect">
                                  <p:stCondLst>
                                    <p:cond delay="0"/>
                                  </p:stCondLst>
                                  <p:childTnLst>
                                    <p:set>
                                      <p:cBhvr rctx="PPT">
                                        <p:cTn id="16" dur="indefinite"/>
                                        <p:tgtEl>
                                          <p:spTgt spid="6">
                                            <p:txEl>
                                              <p:pRg st="1" end="1"/>
                                            </p:txEl>
                                          </p:spTgt>
                                        </p:tgtEl>
                                        <p:attrNameLst>
                                          <p:attrName>style.opacity</p:attrName>
                                        </p:attrNameLst>
                                      </p:cBhvr>
                                      <p:to>
                                        <p:strVal val="0.5"/>
                                      </p:to>
                                    </p:set>
                                    <p:animEffect filter="image" prLst="opacity: 0.5">
                                      <p:cBhvr rctx="IE">
                                        <p:cTn id="17" dur="indefinite"/>
                                        <p:tgtEl>
                                          <p:spTgt spid="6">
                                            <p:txEl>
                                              <p:pRg st="1" end="1"/>
                                            </p:txEl>
                                          </p:spTgt>
                                        </p:tgtEl>
                                      </p:cBhvr>
                                    </p:animEffect>
                                  </p:childTnLst>
                                </p:cTn>
                              </p:par>
                              <p:par>
                                <p:cTn id="18" presetID="9" presetClass="emph" presetSubtype="0" nodeType="withEffect">
                                  <p:stCondLst>
                                    <p:cond delay="0"/>
                                  </p:stCondLst>
                                  <p:childTnLst>
                                    <p:set>
                                      <p:cBhvr rctx="PPT">
                                        <p:cTn id="19" dur="indefinite"/>
                                        <p:tgtEl>
                                          <p:spTgt spid="6">
                                            <p:txEl>
                                              <p:pRg st="2" end="2"/>
                                            </p:txEl>
                                          </p:spTgt>
                                        </p:tgtEl>
                                        <p:attrNameLst>
                                          <p:attrName>style.opacity</p:attrName>
                                        </p:attrNameLst>
                                      </p:cBhvr>
                                      <p:to>
                                        <p:strVal val="0.5"/>
                                      </p:to>
                                    </p:set>
                                    <p:animEffect filter="image" prLst="opacity: 0.5">
                                      <p:cBhvr rctx="IE">
                                        <p:cTn id="20" dur="indefinite"/>
                                        <p:tgtEl>
                                          <p:spTgt spid="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childTnLst>
                                </p:cTn>
                              </p:par>
                              <p:par>
                                <p:cTn id="25" presetID="9" presetClass="emph" presetSubtype="0" nodeType="withEffect">
                                  <p:stCondLst>
                                    <p:cond delay="0"/>
                                  </p:stCondLst>
                                  <p:childTnLst>
                                    <p:set>
                                      <p:cBhvr rctx="PPT">
                                        <p:cTn id="26" dur="indefinite"/>
                                        <p:tgtEl>
                                          <p:spTgt spid="6">
                                            <p:txEl>
                                              <p:pRg st="3" end="3"/>
                                            </p:txEl>
                                          </p:spTgt>
                                        </p:tgtEl>
                                        <p:attrNameLst>
                                          <p:attrName>style.opacity</p:attrName>
                                        </p:attrNameLst>
                                      </p:cBhvr>
                                      <p:to>
                                        <p:strVal val="0.5"/>
                                      </p:to>
                                    </p:set>
                                    <p:animEffect filter="image" prLst="opacity: 0.5">
                                      <p:cBhvr rctx="IE">
                                        <p:cTn id="27" dur="indefinite"/>
                                        <p:tgtEl>
                                          <p:spTgt spid="6">
                                            <p:txEl>
                                              <p:pRg st="3" end="3"/>
                                            </p:txEl>
                                          </p:spTgt>
                                        </p:tgtEl>
                                      </p:cBhvr>
                                    </p:animEffect>
                                  </p:childTnLst>
                                </p:cTn>
                              </p:par>
                              <p:par>
                                <p:cTn id="28" presetID="9" presetClass="emph" presetSubtype="0" nodeType="withEffect">
                                  <p:stCondLst>
                                    <p:cond delay="0"/>
                                  </p:stCondLst>
                                  <p:childTnLst>
                                    <p:set>
                                      <p:cBhvr rctx="PPT">
                                        <p:cTn id="29" dur="indefinite"/>
                                        <p:tgtEl>
                                          <p:spTgt spid="6">
                                            <p:txEl>
                                              <p:pRg st="4" end="4"/>
                                            </p:txEl>
                                          </p:spTgt>
                                        </p:tgtEl>
                                        <p:attrNameLst>
                                          <p:attrName>style.opacity</p:attrName>
                                        </p:attrNameLst>
                                      </p:cBhvr>
                                      <p:to>
                                        <p:strVal val="0.5"/>
                                      </p:to>
                                    </p:set>
                                    <p:animEffect filter="image" prLst="opacity: 0.5">
                                      <p:cBhvr rctx="IE">
                                        <p:cTn id="30" dur="indefinite"/>
                                        <p:tgtEl>
                                          <p:spTgt spid="6">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6" end="6"/>
                                            </p:txEl>
                                          </p:spTgt>
                                        </p:tgtEl>
                                        <p:attrNameLst>
                                          <p:attrName>style.visibility</p:attrName>
                                        </p:attrNameLst>
                                      </p:cBhvr>
                                      <p:to>
                                        <p:strVal val="visible"/>
                                      </p:to>
                                    </p:set>
                                  </p:childTnLst>
                                </p:cTn>
                              </p:par>
                              <p:par>
                                <p:cTn id="35" presetID="9" presetClass="emph" presetSubtype="0" nodeType="withEffect">
                                  <p:stCondLst>
                                    <p:cond delay="0"/>
                                  </p:stCondLst>
                                  <p:childTnLst>
                                    <p:set>
                                      <p:cBhvr rctx="PPT">
                                        <p:cTn id="36" dur="indefinite"/>
                                        <p:tgtEl>
                                          <p:spTgt spid="6">
                                            <p:txEl>
                                              <p:pRg st="5" end="5"/>
                                            </p:txEl>
                                          </p:spTgt>
                                        </p:tgtEl>
                                        <p:attrNameLst>
                                          <p:attrName>style.opacity</p:attrName>
                                        </p:attrNameLst>
                                      </p:cBhvr>
                                      <p:to>
                                        <p:strVal val="0.5"/>
                                      </p:to>
                                    </p:set>
                                    <p:animEffect filter="image" prLst="opacity: 0.5">
                                      <p:cBhvr rctx="IE">
                                        <p:cTn id="37" dur="indefinite"/>
                                        <p:tgtEl>
                                          <p:spTgt spid="6">
                                            <p:txEl>
                                              <p:pRg st="5" end="5"/>
                                            </p:txEl>
                                          </p:spTgt>
                                        </p:tgtEl>
                                      </p:cBhvr>
                                    </p:animEffect>
                                  </p:childTnLst>
                                </p:cTn>
                              </p:par>
                              <p:par>
                                <p:cTn id="38" presetID="9" presetClass="emph" presetSubtype="0" nodeType="withEffect">
                                  <p:stCondLst>
                                    <p:cond delay="0"/>
                                  </p:stCondLst>
                                  <p:childTnLst>
                                    <p:set>
                                      <p:cBhvr rctx="PPT">
                                        <p:cTn id="39" dur="indefinite"/>
                                        <p:tgtEl>
                                          <p:spTgt spid="6">
                                            <p:txEl>
                                              <p:pRg st="0" end="0"/>
                                            </p:txEl>
                                          </p:spTgt>
                                        </p:tgtEl>
                                        <p:attrNameLst>
                                          <p:attrName>style.opacity</p:attrName>
                                        </p:attrNameLst>
                                      </p:cBhvr>
                                      <p:to>
                                        <p:strVal val="0.5"/>
                                      </p:to>
                                    </p:set>
                                    <p:animEffect filter="image" prLst="opacity: 0.5">
                                      <p:cBhvr rctx="IE">
                                        <p:cTn id="40" dur="indefinite"/>
                                        <p:tgtEl>
                                          <p:spTgt spid="6">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6">
                                            <p:txEl>
                                              <p:pRg st="8" end="8"/>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
                                            <p:txEl>
                                              <p:pRg st="9" end="9"/>
                                            </p:txEl>
                                          </p:spTgt>
                                        </p:tgtEl>
                                        <p:attrNameLst>
                                          <p:attrName>style.visibility</p:attrName>
                                        </p:attrNameLst>
                                      </p:cBhvr>
                                      <p:to>
                                        <p:strVal val="visible"/>
                                      </p:to>
                                    </p:set>
                                  </p:childTnLst>
                                </p:cTn>
                              </p:par>
                              <p:par>
                                <p:cTn id="51" presetID="9" presetClass="emph" presetSubtype="0" nodeType="withEffect">
                                  <p:stCondLst>
                                    <p:cond delay="0"/>
                                  </p:stCondLst>
                                  <p:childTnLst>
                                    <p:set>
                                      <p:cBhvr rctx="PPT">
                                        <p:cTn id="52" dur="indefinite"/>
                                        <p:tgtEl>
                                          <p:spTgt spid="6">
                                            <p:txEl>
                                              <p:pRg st="7" end="7"/>
                                            </p:txEl>
                                          </p:spTgt>
                                        </p:tgtEl>
                                        <p:attrNameLst>
                                          <p:attrName>style.opacity</p:attrName>
                                        </p:attrNameLst>
                                      </p:cBhvr>
                                      <p:to>
                                        <p:strVal val="0.5"/>
                                      </p:to>
                                    </p:set>
                                    <p:animEffect filter="image" prLst="opacity: 0.5">
                                      <p:cBhvr rctx="IE">
                                        <p:cTn id="53" dur="indefinite"/>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cstate="print">
            <a:clrChange>
              <a:clrFrom>
                <a:srgbClr val="FDFCF0"/>
              </a:clrFrom>
              <a:clrTo>
                <a:srgbClr val="FDFCF0">
                  <a:alpha val="0"/>
                </a:srgbClr>
              </a:clrTo>
            </a:clrChange>
          </a:blip>
          <a:srcRect/>
          <a:stretch>
            <a:fillRect/>
          </a:stretch>
        </p:blipFill>
        <p:spPr bwMode="auto">
          <a:xfrm>
            <a:off x="304800" y="1524000"/>
            <a:ext cx="8335061" cy="3276600"/>
          </a:xfrm>
          <a:prstGeom prst="rect">
            <a:avLst/>
          </a:prstGeom>
          <a:noFill/>
          <a:ln w="9525">
            <a:noFill/>
            <a:miter lim="800000"/>
            <a:headEnd/>
            <a:tailEnd/>
          </a:ln>
        </p:spPr>
      </p:pic>
      <p:sp>
        <p:nvSpPr>
          <p:cNvPr id="5" name="TextBox 4"/>
          <p:cNvSpPr txBox="1"/>
          <p:nvPr/>
        </p:nvSpPr>
        <p:spPr>
          <a:xfrm>
            <a:off x="2514600" y="4953000"/>
            <a:ext cx="6169318" cy="369332"/>
          </a:xfrm>
          <a:prstGeom prst="rect">
            <a:avLst/>
          </a:prstGeom>
          <a:noFill/>
        </p:spPr>
        <p:txBody>
          <a:bodyPr wrap="none" rtlCol="0">
            <a:spAutoFit/>
          </a:bodyPr>
          <a:lstStyle/>
          <a:p>
            <a:pPr algn="r"/>
            <a:r>
              <a:rPr lang="en-US" dirty="0" smtClean="0">
                <a:solidFill>
                  <a:schemeClr val="accent1">
                    <a:lumMod val="75000"/>
                  </a:schemeClr>
                </a:solidFill>
              </a:rPr>
              <a:t>From  Dec. 2005 </a:t>
            </a:r>
            <a:r>
              <a:rPr lang="en-US" dirty="0" err="1" smtClean="0">
                <a:solidFill>
                  <a:schemeClr val="accent1">
                    <a:lumMod val="75000"/>
                  </a:schemeClr>
                </a:solidFill>
              </a:rPr>
              <a:t>SciAm</a:t>
            </a:r>
            <a:r>
              <a:rPr lang="en-US" dirty="0" smtClean="0">
                <a:solidFill>
                  <a:schemeClr val="accent1">
                    <a:lumMod val="75000"/>
                  </a:schemeClr>
                </a:solidFill>
              </a:rPr>
              <a:t> -  </a:t>
            </a:r>
            <a:r>
              <a:rPr lang="en-US" i="1" dirty="0" smtClean="0">
                <a:solidFill>
                  <a:schemeClr val="accent1">
                    <a:lumMod val="75000"/>
                  </a:schemeClr>
                </a:solidFill>
              </a:rPr>
              <a:t>Smarter  Use of Nuclear Waste</a:t>
            </a:r>
            <a:endParaRPr lang="en-US" dirty="0">
              <a:solidFill>
                <a:schemeClr val="accent1">
                  <a:lumMod val="75000"/>
                </a:schemeClr>
              </a:solidFill>
            </a:endParaRPr>
          </a:p>
        </p:txBody>
      </p:sp>
      <p:sp>
        <p:nvSpPr>
          <p:cNvPr id="6" name="Title 3"/>
          <p:cNvSpPr>
            <a:spLocks noGrp="1"/>
          </p:cNvSpPr>
          <p:nvPr>
            <p:ph type="title"/>
          </p:nvPr>
        </p:nvSpPr>
        <p:spPr>
          <a:xfrm>
            <a:off x="3733800" y="457200"/>
            <a:ext cx="5257800" cy="914400"/>
          </a:xfrm>
        </p:spPr>
        <p:txBody>
          <a:bodyPr anchor="t">
            <a:normAutofit/>
          </a:bodyPr>
          <a:lstStyle/>
          <a:p>
            <a:pPr algn="r"/>
            <a:r>
              <a:rPr lang="en-US" sz="2800" dirty="0" smtClean="0"/>
              <a:t>Fuel Benefits (cont’d)</a:t>
            </a:r>
            <a:endParaRPr lang="en-US" sz="24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718"/>
            <a:ext cx="6629400" cy="1371600"/>
          </a:xfrm>
        </p:spPr>
        <p:txBody>
          <a:bodyPr>
            <a:normAutofit/>
          </a:bodyPr>
          <a:lstStyle/>
          <a:p>
            <a:r>
              <a:rPr lang="en-US" dirty="0" smtClean="0"/>
              <a:t>Desalination </a:t>
            </a:r>
            <a:r>
              <a:rPr lang="en-US" dirty="0" smtClean="0"/>
              <a:t>and Hydrogen </a:t>
            </a:r>
            <a:r>
              <a:rPr lang="en-US" dirty="0" smtClean="0"/>
              <a:t>Production</a:t>
            </a:r>
            <a:endParaRPr lang="en-US" dirty="0"/>
          </a:p>
        </p:txBody>
      </p:sp>
      <p:sp>
        <p:nvSpPr>
          <p:cNvPr id="5" name="Text Placeholder 4"/>
          <p:cNvSpPr>
            <a:spLocks noGrp="1"/>
          </p:cNvSpPr>
          <p:nvPr>
            <p:ph idx="1"/>
          </p:nvPr>
        </p:nvSpPr>
        <p:spPr/>
        <p:txBody>
          <a:bodyPr/>
          <a:lstStyle/>
          <a:p>
            <a:pPr marL="285750" indent="-285750">
              <a:buFont typeface="Wingdings" pitchFamily="2" charset="2"/>
              <a:buChar char="Ø"/>
            </a:pPr>
            <a:r>
              <a:rPr lang="en-US" sz="2400" dirty="0" smtClean="0"/>
              <a:t>Desalination</a:t>
            </a:r>
          </a:p>
          <a:p>
            <a:pPr marL="742950" lvl="1" indent="-285750">
              <a:buFont typeface="Wingdings" pitchFamily="2" charset="2"/>
              <a:buChar char="Ø"/>
            </a:pPr>
            <a:r>
              <a:rPr lang="en-US" sz="2400" dirty="0" smtClean="0"/>
              <a:t>Location of Plants</a:t>
            </a:r>
          </a:p>
          <a:p>
            <a:pPr marL="742950" lvl="1" indent="-285750">
              <a:buFont typeface="Wingdings" pitchFamily="2" charset="2"/>
              <a:buChar char="Ø"/>
            </a:pPr>
            <a:r>
              <a:rPr lang="en-US" sz="2400" dirty="0" smtClean="0"/>
              <a:t>Relatively low temperatures </a:t>
            </a:r>
            <a:r>
              <a:rPr lang="en-US" sz="2400" dirty="0" smtClean="0"/>
              <a:t>needed</a:t>
            </a:r>
          </a:p>
          <a:p>
            <a:pPr marL="742950" lvl="1" indent="-285750">
              <a:buFont typeface="Wingdings" pitchFamily="2" charset="2"/>
              <a:buChar char="Ø"/>
            </a:pPr>
            <a:endParaRPr lang="en-US" sz="2400" dirty="0" smtClean="0"/>
          </a:p>
          <a:p>
            <a:pPr marL="285750" indent="-285750">
              <a:buFont typeface="Wingdings" pitchFamily="2" charset="2"/>
              <a:buChar char="Ø"/>
            </a:pPr>
            <a:r>
              <a:rPr lang="en-US" sz="2400" dirty="0" smtClean="0"/>
              <a:t>Hydrogen Production</a:t>
            </a:r>
          </a:p>
          <a:p>
            <a:pPr marL="742950" lvl="1" indent="-285750">
              <a:buFont typeface="Wingdings" pitchFamily="2" charset="2"/>
              <a:buChar char="Ø"/>
            </a:pPr>
            <a:r>
              <a:rPr lang="en-US" sz="2400" dirty="0" smtClean="0"/>
              <a:t>More economically feasible as temperature increases</a:t>
            </a:r>
          </a:p>
          <a:p>
            <a:pPr marL="742950" lvl="1" indent="-285750">
              <a:buFont typeface="Wingdings" pitchFamily="2" charset="2"/>
              <a:buChar char="Ø"/>
            </a:pPr>
            <a:r>
              <a:rPr lang="en-US" sz="2400" dirty="0" smtClean="0"/>
              <a:t>Technologies on </a:t>
            </a:r>
            <a:r>
              <a:rPr lang="en-US" sz="2400" dirty="0" smtClean="0"/>
              <a:t>Fuel Cells and Electrolysis (Hydrogen Economy)</a:t>
            </a:r>
            <a:endParaRPr lang="en-US" sz="2400" dirty="0" smtClean="0"/>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par>
                                <p:cTn id="11" presetID="9" presetClass="emph" presetSubtype="0" nodeType="withEffect">
                                  <p:stCondLst>
                                    <p:cond delay="0"/>
                                  </p:stCondLst>
                                  <p:childTnLst>
                                    <p:set>
                                      <p:cBhvr rctx="PPT">
                                        <p:cTn id="12" dur="indefinite"/>
                                        <p:tgtEl>
                                          <p:spTgt spid="5">
                                            <p:txEl>
                                              <p:pRg st="0" end="0"/>
                                            </p:txEl>
                                          </p:spTgt>
                                        </p:tgtEl>
                                        <p:attrNameLst>
                                          <p:attrName>style.opacity</p:attrName>
                                        </p:attrNameLst>
                                      </p:cBhvr>
                                      <p:to>
                                        <p:strVal val="0.5"/>
                                      </p:to>
                                    </p:set>
                                    <p:animEffect filter="image" prLst="opacity: 0.5">
                                      <p:cBhvr rctx="IE">
                                        <p:cTn id="13" dur="indefinite"/>
                                        <p:tgtEl>
                                          <p:spTgt spid="5">
                                            <p:txEl>
                                              <p:pRg st="0" end="0"/>
                                            </p:txEl>
                                          </p:spTgt>
                                        </p:tgtEl>
                                      </p:cBhvr>
                                    </p:animEffect>
                                  </p:childTnLst>
                                </p:cTn>
                              </p:par>
                              <p:par>
                                <p:cTn id="14" presetID="9" presetClass="emph" presetSubtype="0" nodeType="withEffect">
                                  <p:stCondLst>
                                    <p:cond delay="0"/>
                                  </p:stCondLst>
                                  <p:childTnLst>
                                    <p:set>
                                      <p:cBhvr rctx="PPT">
                                        <p:cTn id="15" dur="indefinite"/>
                                        <p:tgtEl>
                                          <p:spTgt spid="5">
                                            <p:txEl>
                                              <p:pRg st="1" end="1"/>
                                            </p:txEl>
                                          </p:spTgt>
                                        </p:tgtEl>
                                        <p:attrNameLst>
                                          <p:attrName>style.opacity</p:attrName>
                                        </p:attrNameLst>
                                      </p:cBhvr>
                                      <p:to>
                                        <p:strVal val="0.5"/>
                                      </p:to>
                                    </p:set>
                                    <p:animEffect filter="image" prLst="opacity: 0.5">
                                      <p:cBhvr rctx="IE">
                                        <p:cTn id="16" dur="indefinite"/>
                                        <p:tgtEl>
                                          <p:spTgt spid="5">
                                            <p:txEl>
                                              <p:pRg st="1" end="1"/>
                                            </p:txEl>
                                          </p:spTgt>
                                        </p:tgtEl>
                                      </p:cBhvr>
                                    </p:animEffect>
                                  </p:childTnLst>
                                </p:cTn>
                              </p:par>
                              <p:par>
                                <p:cTn id="17" presetID="9" presetClass="emph" presetSubtype="0" nodeType="withEffect">
                                  <p:stCondLst>
                                    <p:cond delay="0"/>
                                  </p:stCondLst>
                                  <p:childTnLst>
                                    <p:set>
                                      <p:cBhvr rctx="PPT">
                                        <p:cTn id="18" dur="indefinite"/>
                                        <p:tgtEl>
                                          <p:spTgt spid="5">
                                            <p:txEl>
                                              <p:pRg st="2" end="2"/>
                                            </p:txEl>
                                          </p:spTgt>
                                        </p:tgtEl>
                                        <p:attrNameLst>
                                          <p:attrName>style.opacity</p:attrName>
                                        </p:attrNameLst>
                                      </p:cBhvr>
                                      <p:to>
                                        <p:strVal val="0.5"/>
                                      </p:to>
                                    </p:set>
                                    <p:animEffect filter="image" prLst="opacity: 0.5">
                                      <p:cBhvr rctx="IE">
                                        <p:cTn id="19"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http://www.gen-4.org/images/sfr.jp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228600" y="1143000"/>
            <a:ext cx="7315200" cy="5245709"/>
          </a:xfrm>
          <a:prstGeom prst="rect">
            <a:avLst/>
          </a:prstGeom>
          <a:noFill/>
        </p:spPr>
      </p:pic>
      <p:sp>
        <p:nvSpPr>
          <p:cNvPr id="2" name="Title 1"/>
          <p:cNvSpPr>
            <a:spLocks noGrp="1"/>
          </p:cNvSpPr>
          <p:nvPr>
            <p:ph type="title"/>
          </p:nvPr>
        </p:nvSpPr>
        <p:spPr>
          <a:xfrm>
            <a:off x="0" y="0"/>
            <a:ext cx="7010400" cy="990600"/>
          </a:xfrm>
        </p:spPr>
        <p:txBody>
          <a:bodyPr anchor="ctr">
            <a:normAutofit/>
          </a:bodyPr>
          <a:lstStyle/>
          <a:p>
            <a:r>
              <a:rPr lang="en-US" sz="4000" dirty="0" smtClean="0"/>
              <a:t>Proposed</a:t>
            </a:r>
            <a:r>
              <a:rPr lang="en-US" dirty="0" smtClean="0"/>
              <a:t> </a:t>
            </a:r>
            <a:r>
              <a:rPr lang="en-US" sz="4000" dirty="0" smtClean="0"/>
              <a:t>Reactors</a:t>
            </a:r>
            <a:endParaRPr lang="en-US" dirty="0"/>
          </a:p>
        </p:txBody>
      </p:sp>
      <p:sp>
        <p:nvSpPr>
          <p:cNvPr id="4" name="Text Placeholder 4"/>
          <p:cNvSpPr>
            <a:spLocks noGrp="1"/>
          </p:cNvSpPr>
          <p:nvPr>
            <p:ph idx="1"/>
          </p:nvPr>
        </p:nvSpPr>
        <p:spPr>
          <a:xfrm>
            <a:off x="228600" y="1143000"/>
            <a:ext cx="8534400" cy="4724400"/>
          </a:xfrm>
        </p:spPr>
        <p:txBody>
          <a:bodyPr/>
          <a:lstStyle/>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a:p>
        </p:txBody>
      </p:sp>
      <p:sp>
        <p:nvSpPr>
          <p:cNvPr id="7" name="Text Placeholder 4"/>
          <p:cNvSpPr txBox="1">
            <a:spLocks/>
          </p:cNvSpPr>
          <p:nvPr/>
        </p:nvSpPr>
        <p:spPr>
          <a:xfrm>
            <a:off x="457200" y="1447800"/>
            <a:ext cx="7620000" cy="4114800"/>
          </a:xfrm>
          <a:prstGeom prst="rect">
            <a:avLst/>
          </a:prstGeom>
        </p:spPr>
        <p:txBody>
          <a:bodyPr vert="horz" lIns="91440" tIns="45720" rIns="91440" bIns="45720" rtlCol="0">
            <a:normAutofit/>
          </a:bodyPr>
          <a:lstStyle/>
          <a:p>
            <a:pPr marL="285750" marR="0" lvl="0" indent="-285750" algn="l" defTabSz="914400" rtl="0" eaLnBrk="1" fontAlgn="auto" latinLnBrk="0" hangingPunct="1">
              <a:lnSpc>
                <a:spcPct val="100000"/>
              </a:lnSpc>
              <a:spcBef>
                <a:spcPct val="20000"/>
              </a:spcBef>
              <a:spcAft>
                <a:spcPts val="600"/>
              </a:spcAft>
              <a:buClrTx/>
              <a:buSzTx/>
              <a:buFont typeface="Wingdings" pitchFamily="2" charset="2"/>
              <a:buChar char="Ø"/>
              <a:tabLst/>
              <a:defRPr/>
            </a:pPr>
            <a:r>
              <a:rPr kumimoji="0" lang="en-US" sz="2000" b="1" i="0" u="none" strike="noStrike" kern="1200" cap="none" spc="0" normalizeH="0" baseline="0" noProof="0" dirty="0" smtClean="0">
                <a:ln>
                  <a:noFill/>
                </a:ln>
                <a:solidFill>
                  <a:schemeClr val="tx1"/>
                </a:solidFill>
                <a:effectLst/>
                <a:uLnTx/>
                <a:uFillTx/>
                <a:latin typeface="+mn-lt"/>
                <a:ea typeface="+mn-ea"/>
                <a:cs typeface="+mn-cs"/>
              </a:rPr>
              <a:t>Sodium Cooled Fast Reactor</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kumimoji="0" lang="en-US" sz="2000" b="0" i="0" u="none" strike="noStrike" kern="1200" cap="none" spc="0" normalizeH="0" baseline="0" noProof="0" dirty="0" smtClean="0">
                <a:ln>
                  <a:noFill/>
                </a:ln>
                <a:solidFill>
                  <a:schemeClr val="tx1"/>
                </a:solidFill>
                <a:effectLst/>
                <a:uLnTx/>
                <a:uFillTx/>
                <a:latin typeface="+mn-lt"/>
                <a:ea typeface="+mn-ea"/>
                <a:cs typeface="+mn-cs"/>
              </a:rPr>
              <a:t>Designed</a:t>
            </a:r>
            <a:r>
              <a:rPr kumimoji="0" lang="en-US" sz="2000" b="0" i="0" u="none" strike="noStrike" kern="1200" cap="none" spc="0" normalizeH="0" noProof="0" dirty="0" smtClean="0">
                <a:ln>
                  <a:noFill/>
                </a:ln>
                <a:solidFill>
                  <a:schemeClr val="tx1"/>
                </a:solidFill>
                <a:effectLst/>
                <a:uLnTx/>
                <a:uFillTx/>
                <a:latin typeface="+mn-lt"/>
                <a:ea typeface="+mn-ea"/>
                <a:cs typeface="+mn-cs"/>
              </a:rPr>
              <a:t> to burn high level waste from LWR’s</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sz="2000" baseline="0" dirty="0" smtClean="0"/>
              <a:t>Operates around 550 </a:t>
            </a:r>
            <a:r>
              <a:rPr lang="en-US" sz="2000" baseline="0" dirty="0" smtClean="0">
                <a:cs typeface="Calibri"/>
              </a:rPr>
              <a:t>°C</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kumimoji="0" lang="en-US" sz="2000" b="0" i="0" u="none" strike="noStrike" kern="1200" cap="none" spc="0" normalizeH="0" noProof="0" dirty="0" smtClean="0">
                <a:ln>
                  <a:noFill/>
                </a:ln>
                <a:solidFill>
                  <a:schemeClr val="tx1"/>
                </a:solidFill>
                <a:effectLst/>
                <a:uLnTx/>
                <a:uFillTx/>
                <a:ea typeface="+mn-ea"/>
                <a:cs typeface="Calibri"/>
              </a:rPr>
              <a:t>Uses 2 Loops of Liquid Sodium as Coolant</a:t>
            </a:r>
          </a:p>
          <a:p>
            <a:pPr marL="285750" indent="-285750">
              <a:spcBef>
                <a:spcPct val="20000"/>
              </a:spcBef>
              <a:buClr>
                <a:schemeClr val="tx2"/>
              </a:buClr>
              <a:buFont typeface="Wingdings" pitchFamily="2" charset="2"/>
              <a:buChar char="Ø"/>
            </a:pPr>
            <a:r>
              <a:rPr lang="en-US" sz="2000" baseline="0" dirty="0" smtClean="0">
                <a:cs typeface="Calibri"/>
              </a:rPr>
              <a:t>Advantages</a:t>
            </a:r>
          </a:p>
          <a:p>
            <a:pPr marL="742950" lvl="1" indent="-285750">
              <a:spcBef>
                <a:spcPct val="20000"/>
              </a:spcBef>
              <a:buClr>
                <a:schemeClr val="tx2"/>
              </a:buClr>
              <a:buFont typeface="Wingdings" pitchFamily="2" charset="2"/>
              <a:buChar char="Ø"/>
            </a:pPr>
            <a:r>
              <a:rPr kumimoji="0" lang="en-US" sz="2000" b="0" i="0" u="none" strike="noStrike" kern="1200" cap="none" spc="0" normalizeH="0" noProof="0" dirty="0" smtClean="0">
                <a:ln>
                  <a:noFill/>
                </a:ln>
                <a:solidFill>
                  <a:schemeClr val="tx1"/>
                </a:solidFill>
                <a:effectLst/>
                <a:uLnTx/>
                <a:uFillTx/>
                <a:ea typeface="+mn-ea"/>
                <a:cs typeface="Calibri"/>
              </a:rPr>
              <a:t>Low Pressure Reactor</a:t>
            </a:r>
          </a:p>
          <a:p>
            <a:pPr marL="742950" lvl="1" indent="-285750">
              <a:spcBef>
                <a:spcPct val="20000"/>
              </a:spcBef>
              <a:buClr>
                <a:schemeClr val="tx2"/>
              </a:buClr>
              <a:buFont typeface="Wingdings" pitchFamily="2" charset="2"/>
              <a:buChar char="Ø"/>
            </a:pPr>
            <a:r>
              <a:rPr lang="en-US" sz="2000" baseline="0" dirty="0" smtClean="0">
                <a:cs typeface="Calibri"/>
              </a:rPr>
              <a:t>Closed</a:t>
            </a:r>
            <a:r>
              <a:rPr lang="en-US" sz="2000" dirty="0" smtClean="0">
                <a:cs typeface="Calibri"/>
              </a:rPr>
              <a:t> Fuel cycle</a:t>
            </a:r>
          </a:p>
          <a:p>
            <a:pPr marL="742950" lvl="1" indent="-285750">
              <a:spcBef>
                <a:spcPct val="20000"/>
              </a:spcBef>
              <a:buClr>
                <a:schemeClr val="tx2"/>
              </a:buClr>
              <a:buFont typeface="Wingdings" pitchFamily="2" charset="2"/>
              <a:buChar char="Ø"/>
            </a:pPr>
            <a:r>
              <a:rPr kumimoji="0" lang="en-US" sz="2000" b="0" i="0" u="none" strike="noStrike" kern="1200" cap="none" spc="0" normalizeH="0" baseline="0" noProof="0" dirty="0" smtClean="0">
                <a:ln>
                  <a:noFill/>
                </a:ln>
                <a:solidFill>
                  <a:schemeClr val="tx1"/>
                </a:solidFill>
                <a:effectLst/>
                <a:uLnTx/>
                <a:uFillTx/>
                <a:ea typeface="+mn-ea"/>
                <a:cs typeface="Calibri"/>
              </a:rPr>
              <a:t>3</a:t>
            </a:r>
            <a:r>
              <a:rPr kumimoji="0" lang="en-US" sz="2000" b="0" i="0" u="none" strike="noStrike" kern="1200" cap="none" spc="0" normalizeH="0" noProof="0" dirty="0" smtClean="0">
                <a:ln>
                  <a:noFill/>
                </a:ln>
                <a:solidFill>
                  <a:schemeClr val="tx1"/>
                </a:solidFill>
                <a:effectLst/>
                <a:uLnTx/>
                <a:uFillTx/>
                <a:ea typeface="+mn-ea"/>
                <a:cs typeface="Calibri"/>
              </a:rPr>
              <a:t> different power designs</a:t>
            </a:r>
          </a:p>
          <a:p>
            <a:pPr marL="742950" lvl="1" indent="-285750">
              <a:spcBef>
                <a:spcPct val="20000"/>
              </a:spcBef>
              <a:buClr>
                <a:schemeClr val="tx2"/>
              </a:buClr>
              <a:buFont typeface="Wingdings" pitchFamily="2" charset="2"/>
              <a:buChar char="Ø"/>
            </a:pPr>
            <a:r>
              <a:rPr lang="en-US" sz="2000" noProof="0" dirty="0" smtClean="0">
                <a:cs typeface="Calibri"/>
              </a:rPr>
              <a:t>Prototypes have been built</a:t>
            </a:r>
            <a:endParaRPr kumimoji="0" lang="en-US" sz="2000" b="0" i="0" u="none" strike="noStrike" kern="1200" cap="none" spc="0" normalizeH="0" noProof="0" dirty="0" smtClean="0">
              <a:ln>
                <a:noFill/>
              </a:ln>
              <a:solidFill>
                <a:schemeClr val="tx1"/>
              </a:solidFill>
              <a:effectLst/>
              <a:uLnTx/>
              <a:uFillTx/>
              <a:ea typeface="+mn-ea"/>
              <a:cs typeface="Calibri"/>
            </a:endParaRPr>
          </a:p>
          <a:p>
            <a:pPr marL="742950" lvl="1" indent="-285750">
              <a:spcBef>
                <a:spcPct val="20000"/>
              </a:spcBef>
              <a:buClr>
                <a:schemeClr val="tx2"/>
              </a:buClr>
              <a:buFont typeface="Wingdings" pitchFamily="2" charset="2"/>
              <a:buChar char="Ø"/>
            </a:pPr>
            <a:endParaRPr kumimoji="0" lang="en-US" sz="2000" b="0" i="0" u="none" strike="noStrike" kern="1200" cap="none" spc="0" normalizeH="0" baseline="0" noProof="0" dirty="0" smtClean="0">
              <a:ln>
                <a:noFill/>
              </a:ln>
              <a:solidFill>
                <a:schemeClr val="tx1"/>
              </a:solidFill>
              <a:effectLst/>
              <a:uLnTx/>
              <a:uFillTx/>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688130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9" presetClass="emph" presetSubtype="0" nodeType="withEffect">
                                  <p:stCondLst>
                                    <p:cond delay="0"/>
                                  </p:stCondLst>
                                  <p:childTnLst>
                                    <p:set>
                                      <p:cBhvr rctx="PPT">
                                        <p:cTn id="24" dur="indefinite"/>
                                        <p:tgtEl>
                                          <p:spTgt spid="7">
                                            <p:txEl>
                                              <p:pRg st="0" end="0"/>
                                            </p:txEl>
                                          </p:spTgt>
                                        </p:tgtEl>
                                        <p:attrNameLst>
                                          <p:attrName>style.opacity</p:attrName>
                                        </p:attrNameLst>
                                      </p:cBhvr>
                                      <p:to>
                                        <p:strVal val="0.5"/>
                                      </p:to>
                                    </p:set>
                                    <p:animEffect filter="image" prLst="opacity: 0.5">
                                      <p:cBhvr rctx="IE">
                                        <p:cTn id="25" dur="indefinite"/>
                                        <p:tgtEl>
                                          <p:spTgt spid="7">
                                            <p:txEl>
                                              <p:pRg st="0" end="0"/>
                                            </p:txEl>
                                          </p:spTgt>
                                        </p:tgtEl>
                                      </p:cBhvr>
                                    </p:animEffect>
                                  </p:childTnLst>
                                </p:cTn>
                              </p:par>
                              <p:par>
                                <p:cTn id="26" presetID="9" presetClass="emph" presetSubtype="0" nodeType="withEffect">
                                  <p:stCondLst>
                                    <p:cond delay="0"/>
                                  </p:stCondLst>
                                  <p:childTnLst>
                                    <p:set>
                                      <p:cBhvr rctx="PPT">
                                        <p:cTn id="27" dur="indefinite"/>
                                        <p:tgtEl>
                                          <p:spTgt spid="7">
                                            <p:txEl>
                                              <p:pRg st="1" end="1"/>
                                            </p:txEl>
                                          </p:spTgt>
                                        </p:tgtEl>
                                        <p:attrNameLst>
                                          <p:attrName>style.opacity</p:attrName>
                                        </p:attrNameLst>
                                      </p:cBhvr>
                                      <p:to>
                                        <p:strVal val="0.5"/>
                                      </p:to>
                                    </p:set>
                                    <p:animEffect filter="image" prLst="opacity: 0.5">
                                      <p:cBhvr rctx="IE">
                                        <p:cTn id="28" dur="indefinite"/>
                                        <p:tgtEl>
                                          <p:spTgt spid="7">
                                            <p:txEl>
                                              <p:pRg st="1" end="1"/>
                                            </p:txEl>
                                          </p:spTgt>
                                        </p:tgtEl>
                                      </p:cBhvr>
                                    </p:animEffect>
                                  </p:childTnLst>
                                </p:cTn>
                              </p:par>
                              <p:par>
                                <p:cTn id="29" presetID="9" presetClass="emph" presetSubtype="0" nodeType="withEffect">
                                  <p:stCondLst>
                                    <p:cond delay="0"/>
                                  </p:stCondLst>
                                  <p:childTnLst>
                                    <p:set>
                                      <p:cBhvr rctx="PPT">
                                        <p:cTn id="30" dur="indefinite"/>
                                        <p:tgtEl>
                                          <p:spTgt spid="7">
                                            <p:txEl>
                                              <p:pRg st="2" end="2"/>
                                            </p:txEl>
                                          </p:spTgt>
                                        </p:tgtEl>
                                        <p:attrNameLst>
                                          <p:attrName>style.opacity</p:attrName>
                                        </p:attrNameLst>
                                      </p:cBhvr>
                                      <p:to>
                                        <p:strVal val="0.5"/>
                                      </p:to>
                                    </p:set>
                                    <p:animEffect filter="image" prLst="opacity: 0.5">
                                      <p:cBhvr rctx="IE">
                                        <p:cTn id="31" dur="indefinite"/>
                                        <p:tgtEl>
                                          <p:spTgt spid="7">
                                            <p:txEl>
                                              <p:pRg st="2" end="2"/>
                                            </p:txEl>
                                          </p:spTgt>
                                        </p:tgtEl>
                                      </p:cBhvr>
                                    </p:animEffect>
                                  </p:childTnLst>
                                </p:cTn>
                              </p:par>
                              <p:par>
                                <p:cTn id="32" presetID="9" presetClass="emph" presetSubtype="0" nodeType="withEffect">
                                  <p:stCondLst>
                                    <p:cond delay="0"/>
                                  </p:stCondLst>
                                  <p:childTnLst>
                                    <p:set>
                                      <p:cBhvr rctx="PPT">
                                        <p:cTn id="33" dur="indefinite"/>
                                        <p:tgtEl>
                                          <p:spTgt spid="7">
                                            <p:txEl>
                                              <p:pRg st="3" end="3"/>
                                            </p:txEl>
                                          </p:spTgt>
                                        </p:tgtEl>
                                        <p:attrNameLst>
                                          <p:attrName>style.opacity</p:attrName>
                                        </p:attrNameLst>
                                      </p:cBhvr>
                                      <p:to>
                                        <p:strVal val="0.5"/>
                                      </p:to>
                                    </p:set>
                                    <p:animEffect filter="image" prLst="opacity: 0.5">
                                      <p:cBhvr rctx="IE">
                                        <p:cTn id="34" dur="indefinite"/>
                                        <p:tgtEl>
                                          <p:spTgt spid="7">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
                                            <p:txEl>
                                              <p:pRg st="7" end="7"/>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8" end="8"/>
                                            </p:txEl>
                                          </p:spTgt>
                                        </p:tgtEl>
                                        <p:attrNameLst>
                                          <p:attrName>style.visibility</p:attrName>
                                        </p:attrNameLst>
                                      </p:cBhvr>
                                      <p:to>
                                        <p:strVal val="visible"/>
                                      </p:to>
                                    </p:set>
                                  </p:childTnLst>
                                </p:cTn>
                              </p:par>
                              <p:par>
                                <p:cTn id="41" presetID="9" presetClass="emph" presetSubtype="0" nodeType="withEffect">
                                  <p:stCondLst>
                                    <p:cond delay="0"/>
                                  </p:stCondLst>
                                  <p:childTnLst>
                                    <p:set>
                                      <p:cBhvr rctx="PPT">
                                        <p:cTn id="42" dur="indefinite"/>
                                        <p:tgtEl>
                                          <p:spTgt spid="7">
                                            <p:txEl>
                                              <p:pRg st="4" end="4"/>
                                            </p:txEl>
                                          </p:spTgt>
                                        </p:tgtEl>
                                        <p:attrNameLst>
                                          <p:attrName>style.opacity</p:attrName>
                                        </p:attrNameLst>
                                      </p:cBhvr>
                                      <p:to>
                                        <p:strVal val="0.5"/>
                                      </p:to>
                                    </p:set>
                                    <p:animEffect filter="image" prLst="opacity: 0.5">
                                      <p:cBhvr rctx="IE">
                                        <p:cTn id="43" dur="indefinite"/>
                                        <p:tgtEl>
                                          <p:spTgt spid="7">
                                            <p:txEl>
                                              <p:pRg st="4" end="4"/>
                                            </p:txEl>
                                          </p:spTgt>
                                        </p:tgtEl>
                                      </p:cBhvr>
                                    </p:animEffect>
                                  </p:childTnLst>
                                </p:cTn>
                              </p:par>
                              <p:par>
                                <p:cTn id="44" presetID="9" presetClass="emph" presetSubtype="0" nodeType="withEffect">
                                  <p:stCondLst>
                                    <p:cond delay="0"/>
                                  </p:stCondLst>
                                  <p:childTnLst>
                                    <p:set>
                                      <p:cBhvr rctx="PPT">
                                        <p:cTn id="45" dur="indefinite"/>
                                        <p:tgtEl>
                                          <p:spTgt spid="7">
                                            <p:txEl>
                                              <p:pRg st="5" end="5"/>
                                            </p:txEl>
                                          </p:spTgt>
                                        </p:tgtEl>
                                        <p:attrNameLst>
                                          <p:attrName>style.opacity</p:attrName>
                                        </p:attrNameLst>
                                      </p:cBhvr>
                                      <p:to>
                                        <p:strVal val="0.5"/>
                                      </p:to>
                                    </p:set>
                                    <p:animEffect filter="image" prLst="opacity: 0.5">
                                      <p:cBhvr rctx="IE">
                                        <p:cTn id="46" dur="indefinite"/>
                                        <p:tgtEl>
                                          <p:spTgt spid="7">
                                            <p:txEl>
                                              <p:pRg st="5" end="5"/>
                                            </p:txEl>
                                          </p:spTgt>
                                        </p:tgtEl>
                                      </p:cBhvr>
                                    </p:animEffect>
                                  </p:childTnLst>
                                </p:cTn>
                              </p:par>
                              <p:par>
                                <p:cTn id="47" presetID="9" presetClass="emph" presetSubtype="0" nodeType="withEffect">
                                  <p:stCondLst>
                                    <p:cond delay="0"/>
                                  </p:stCondLst>
                                  <p:childTnLst>
                                    <p:set>
                                      <p:cBhvr rctx="PPT">
                                        <p:cTn id="48" dur="indefinite"/>
                                        <p:tgtEl>
                                          <p:spTgt spid="7">
                                            <p:txEl>
                                              <p:pRg st="6" end="6"/>
                                            </p:txEl>
                                          </p:spTgt>
                                        </p:tgtEl>
                                        <p:attrNameLst>
                                          <p:attrName>style.opacity</p:attrName>
                                        </p:attrNameLst>
                                      </p:cBhvr>
                                      <p:to>
                                        <p:strVal val="0.5"/>
                                      </p:to>
                                    </p:set>
                                    <p:animEffect filter="image" prLst="opacity: 0.5">
                                      <p:cBhvr rctx="IE">
                                        <p:cTn id="49" dur="indefinite"/>
                                        <p:tgtEl>
                                          <p:spTgt spid="7">
                                            <p:txEl>
                                              <p:pRg st="6" end="6"/>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8194"/>
                                        </p:tgtEl>
                                        <p:attrNameLst>
                                          <p:attrName>style.visibility</p:attrName>
                                        </p:attrNameLst>
                                      </p:cBhvr>
                                      <p:to>
                                        <p:strVal val="visible"/>
                                      </p:to>
                                    </p:set>
                                  </p:childTnLst>
                                </p:cTn>
                              </p:par>
                              <p:par>
                                <p:cTn id="54" presetID="1" presetClass="exit" presetSubtype="0" fill="hold" nodeType="withEffect">
                                  <p:stCondLst>
                                    <p:cond delay="0"/>
                                  </p:stCondLst>
                                  <p:childTnLst>
                                    <p:set>
                                      <p:cBhvr>
                                        <p:cTn id="55" dur="1" fill="hold">
                                          <p:stCondLst>
                                            <p:cond delay="0"/>
                                          </p:stCondLst>
                                        </p:cTn>
                                        <p:tgtEl>
                                          <p:spTgt spid="7">
                                            <p:txEl>
                                              <p:pRg st="0" end="0"/>
                                            </p:txEl>
                                          </p:spTgt>
                                        </p:tgtEl>
                                        <p:attrNameLst>
                                          <p:attrName>style.visibility</p:attrName>
                                        </p:attrNameLst>
                                      </p:cBhvr>
                                      <p:to>
                                        <p:strVal val="hidden"/>
                                      </p:to>
                                    </p:set>
                                  </p:childTnLst>
                                </p:cTn>
                              </p:par>
                              <p:par>
                                <p:cTn id="56" presetID="1" presetClass="exit" presetSubtype="0" fill="hold" nodeType="withEffect">
                                  <p:stCondLst>
                                    <p:cond delay="0"/>
                                  </p:stCondLst>
                                  <p:childTnLst>
                                    <p:set>
                                      <p:cBhvr>
                                        <p:cTn id="57" dur="1" fill="hold">
                                          <p:stCondLst>
                                            <p:cond delay="0"/>
                                          </p:stCondLst>
                                        </p:cTn>
                                        <p:tgtEl>
                                          <p:spTgt spid="7">
                                            <p:txEl>
                                              <p:pRg st="1" end="1"/>
                                            </p:txEl>
                                          </p:spTgt>
                                        </p:tgtEl>
                                        <p:attrNameLst>
                                          <p:attrName>style.visibility</p:attrName>
                                        </p:attrNameLst>
                                      </p:cBhvr>
                                      <p:to>
                                        <p:strVal val="hidden"/>
                                      </p:to>
                                    </p:set>
                                  </p:childTnLst>
                                </p:cTn>
                              </p:par>
                              <p:par>
                                <p:cTn id="58" presetID="1" presetClass="exit" presetSubtype="0" fill="hold" nodeType="withEffect">
                                  <p:stCondLst>
                                    <p:cond delay="0"/>
                                  </p:stCondLst>
                                  <p:childTnLst>
                                    <p:set>
                                      <p:cBhvr>
                                        <p:cTn id="59" dur="1" fill="hold">
                                          <p:stCondLst>
                                            <p:cond delay="0"/>
                                          </p:stCondLst>
                                        </p:cTn>
                                        <p:tgtEl>
                                          <p:spTgt spid="7">
                                            <p:txEl>
                                              <p:pRg st="2" end="2"/>
                                            </p:txEl>
                                          </p:spTgt>
                                        </p:tgtEl>
                                        <p:attrNameLst>
                                          <p:attrName>style.visibility</p:attrName>
                                        </p:attrNameLst>
                                      </p:cBhvr>
                                      <p:to>
                                        <p:strVal val="hidden"/>
                                      </p:to>
                                    </p:set>
                                  </p:childTnLst>
                                </p:cTn>
                              </p:par>
                              <p:par>
                                <p:cTn id="60" presetID="1" presetClass="exit" presetSubtype="0" fill="hold" nodeType="withEffect">
                                  <p:stCondLst>
                                    <p:cond delay="0"/>
                                  </p:stCondLst>
                                  <p:childTnLst>
                                    <p:set>
                                      <p:cBhvr>
                                        <p:cTn id="61" dur="1" fill="hold">
                                          <p:stCondLst>
                                            <p:cond delay="0"/>
                                          </p:stCondLst>
                                        </p:cTn>
                                        <p:tgtEl>
                                          <p:spTgt spid="7">
                                            <p:txEl>
                                              <p:pRg st="3" end="3"/>
                                            </p:txEl>
                                          </p:spTgt>
                                        </p:tgtEl>
                                        <p:attrNameLst>
                                          <p:attrName>style.visibility</p:attrName>
                                        </p:attrNameLst>
                                      </p:cBhvr>
                                      <p:to>
                                        <p:strVal val="hidden"/>
                                      </p:to>
                                    </p:set>
                                  </p:childTnLst>
                                </p:cTn>
                              </p:par>
                              <p:par>
                                <p:cTn id="62" presetID="1" presetClass="exit" presetSubtype="0" fill="hold" nodeType="withEffect">
                                  <p:stCondLst>
                                    <p:cond delay="0"/>
                                  </p:stCondLst>
                                  <p:childTnLst>
                                    <p:set>
                                      <p:cBhvr>
                                        <p:cTn id="63" dur="1" fill="hold">
                                          <p:stCondLst>
                                            <p:cond delay="0"/>
                                          </p:stCondLst>
                                        </p:cTn>
                                        <p:tgtEl>
                                          <p:spTgt spid="7">
                                            <p:txEl>
                                              <p:pRg st="4" end="4"/>
                                            </p:txEl>
                                          </p:spTgt>
                                        </p:tgtEl>
                                        <p:attrNameLst>
                                          <p:attrName>style.visibility</p:attrName>
                                        </p:attrNameLst>
                                      </p:cBhvr>
                                      <p:to>
                                        <p:strVal val="hidden"/>
                                      </p:to>
                                    </p:set>
                                  </p:childTnLst>
                                </p:cTn>
                              </p:par>
                              <p:par>
                                <p:cTn id="64" presetID="1" presetClass="exit" presetSubtype="0" fill="hold" nodeType="withEffect">
                                  <p:stCondLst>
                                    <p:cond delay="0"/>
                                  </p:stCondLst>
                                  <p:childTnLst>
                                    <p:set>
                                      <p:cBhvr>
                                        <p:cTn id="65" dur="1" fill="hold">
                                          <p:stCondLst>
                                            <p:cond delay="0"/>
                                          </p:stCondLst>
                                        </p:cTn>
                                        <p:tgtEl>
                                          <p:spTgt spid="7">
                                            <p:txEl>
                                              <p:pRg st="5" end="5"/>
                                            </p:txEl>
                                          </p:spTgt>
                                        </p:tgtEl>
                                        <p:attrNameLst>
                                          <p:attrName>style.visibility</p:attrName>
                                        </p:attrNameLst>
                                      </p:cBhvr>
                                      <p:to>
                                        <p:strVal val="hidden"/>
                                      </p:to>
                                    </p:set>
                                  </p:childTnLst>
                                </p:cTn>
                              </p:par>
                              <p:par>
                                <p:cTn id="66" presetID="1" presetClass="exit" presetSubtype="0" fill="hold" nodeType="withEffect">
                                  <p:stCondLst>
                                    <p:cond delay="0"/>
                                  </p:stCondLst>
                                  <p:childTnLst>
                                    <p:set>
                                      <p:cBhvr>
                                        <p:cTn id="67" dur="1" fill="hold">
                                          <p:stCondLst>
                                            <p:cond delay="0"/>
                                          </p:stCondLst>
                                        </p:cTn>
                                        <p:tgtEl>
                                          <p:spTgt spid="7">
                                            <p:txEl>
                                              <p:pRg st="6" end="6"/>
                                            </p:txEl>
                                          </p:spTgt>
                                        </p:tgtEl>
                                        <p:attrNameLst>
                                          <p:attrName>style.visibility</p:attrName>
                                        </p:attrNameLst>
                                      </p:cBhvr>
                                      <p:to>
                                        <p:strVal val="hidden"/>
                                      </p:to>
                                    </p:set>
                                  </p:childTnLst>
                                </p:cTn>
                              </p:par>
                              <p:par>
                                <p:cTn id="68" presetID="1" presetClass="exit" presetSubtype="0" fill="hold" nodeType="withEffect">
                                  <p:stCondLst>
                                    <p:cond delay="0"/>
                                  </p:stCondLst>
                                  <p:childTnLst>
                                    <p:set>
                                      <p:cBhvr>
                                        <p:cTn id="69" dur="1" fill="hold">
                                          <p:stCondLst>
                                            <p:cond delay="0"/>
                                          </p:stCondLst>
                                        </p:cTn>
                                        <p:tgtEl>
                                          <p:spTgt spid="7">
                                            <p:txEl>
                                              <p:pRg st="7" end="7"/>
                                            </p:txEl>
                                          </p:spTgt>
                                        </p:tgtEl>
                                        <p:attrNameLst>
                                          <p:attrName>style.visibility</p:attrName>
                                        </p:attrNameLst>
                                      </p:cBhvr>
                                      <p:to>
                                        <p:strVal val="hidden"/>
                                      </p:to>
                                    </p:set>
                                  </p:childTnLst>
                                </p:cTn>
                              </p:par>
                              <p:par>
                                <p:cTn id="70" presetID="1" presetClass="exit" presetSubtype="0" fill="hold" nodeType="withEffect">
                                  <p:stCondLst>
                                    <p:cond delay="0"/>
                                  </p:stCondLst>
                                  <p:childTnLst>
                                    <p:set>
                                      <p:cBhvr>
                                        <p:cTn id="71" dur="1" fill="hold">
                                          <p:stCondLst>
                                            <p:cond delay="0"/>
                                          </p:stCondLst>
                                        </p:cTn>
                                        <p:tgtEl>
                                          <p:spTgt spid="7">
                                            <p:txEl>
                                              <p:pRg st="8" end="8"/>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http://www.gen-4.org/Technology/systems/images/LFRFig2.jpg"/>
          <p:cNvPicPr>
            <a:picLocks noChangeAspect="1" noChangeArrowheads="1"/>
          </p:cNvPicPr>
          <p:nvPr/>
        </p:nvPicPr>
        <p:blipFill>
          <a:blip r:embed="rId2" cstate="print"/>
          <a:srcRect/>
          <a:stretch>
            <a:fillRect/>
          </a:stretch>
        </p:blipFill>
        <p:spPr bwMode="auto">
          <a:xfrm>
            <a:off x="381000" y="1104900"/>
            <a:ext cx="7086600" cy="5314951"/>
          </a:xfrm>
          <a:prstGeom prst="rect">
            <a:avLst/>
          </a:prstGeom>
          <a:noFill/>
        </p:spPr>
      </p:pic>
      <p:sp>
        <p:nvSpPr>
          <p:cNvPr id="4" name="Title 1"/>
          <p:cNvSpPr>
            <a:spLocks noGrp="1"/>
          </p:cNvSpPr>
          <p:nvPr>
            <p:ph type="title"/>
          </p:nvPr>
        </p:nvSpPr>
        <p:spPr>
          <a:xfrm>
            <a:off x="2133600" y="0"/>
            <a:ext cx="6781800" cy="1142682"/>
          </a:xfrm>
        </p:spPr>
        <p:txBody>
          <a:bodyPr anchor="ctr">
            <a:normAutofit/>
          </a:bodyPr>
          <a:lstStyle/>
          <a:p>
            <a:pPr algn="r"/>
            <a:r>
              <a:rPr lang="en-US" sz="2400" dirty="0" smtClean="0"/>
              <a:t>Proposed</a:t>
            </a:r>
            <a:r>
              <a:rPr lang="en-US" sz="2000" dirty="0" smtClean="0"/>
              <a:t> </a:t>
            </a:r>
            <a:r>
              <a:rPr lang="en-US" sz="2400" dirty="0" smtClean="0"/>
              <a:t>Reactors (</a:t>
            </a:r>
            <a:r>
              <a:rPr lang="en-US" sz="2400" dirty="0" err="1" smtClean="0"/>
              <a:t>cont’D</a:t>
            </a:r>
            <a:r>
              <a:rPr lang="en-US" sz="2400" dirty="0" smtClean="0"/>
              <a:t>)</a:t>
            </a:r>
            <a:endParaRPr lang="en-US" sz="2000" dirty="0"/>
          </a:p>
        </p:txBody>
      </p:sp>
      <p:sp>
        <p:nvSpPr>
          <p:cNvPr id="5" name="Text Placeholder 4"/>
          <p:cNvSpPr txBox="1">
            <a:spLocks noGrp="1"/>
          </p:cNvSpPr>
          <p:nvPr>
            <p:ph idx="1"/>
          </p:nvPr>
        </p:nvSpPr>
        <p:spPr>
          <a:xfrm>
            <a:off x="533400" y="1219200"/>
            <a:ext cx="7543800" cy="4648200"/>
          </a:xfrm>
          <a:prstGeom prst="rect">
            <a:avLst/>
          </a:prstGeom>
        </p:spPr>
        <p:txBody>
          <a:bodyPr vert="horz" lIns="91440" tIns="45720" rIns="91440" bIns="45720" rtlCol="0">
            <a:normAutofit/>
          </a:bodyPr>
          <a:lstStyle/>
          <a:p>
            <a:pPr marL="285750" marR="0" lvl="0" indent="-285750" algn="l" defTabSz="914400" rtl="0" eaLnBrk="1" fontAlgn="auto" latinLnBrk="0" hangingPunct="1">
              <a:lnSpc>
                <a:spcPct val="100000"/>
              </a:lnSpc>
              <a:spcBef>
                <a:spcPct val="20000"/>
              </a:spcBef>
              <a:spcAft>
                <a:spcPts val="600"/>
              </a:spcAft>
              <a:buClrTx/>
              <a:buSzTx/>
              <a:buFont typeface="Wingdings" pitchFamily="2" charset="2"/>
              <a:buChar char="Ø"/>
              <a:tabLst/>
              <a:defRPr/>
            </a:pPr>
            <a:r>
              <a:rPr kumimoji="0" lang="en-US" sz="2400" b="1" i="0" u="none" strike="noStrike" kern="1200" cap="none" spc="0" normalizeH="0" baseline="0" noProof="0" dirty="0" smtClean="0">
                <a:ln>
                  <a:noFill/>
                </a:ln>
                <a:solidFill>
                  <a:schemeClr val="tx1"/>
                </a:solidFill>
                <a:effectLst/>
                <a:uLnTx/>
                <a:uFillTx/>
                <a:latin typeface="+mn-lt"/>
                <a:ea typeface="+mn-ea"/>
                <a:cs typeface="+mn-cs"/>
              </a:rPr>
              <a:t>Lead Cooled Fast Reactor</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kumimoji="0" lang="en-US" sz="2000" b="0" i="0" u="none" strike="noStrike" kern="1200" cap="none" spc="0" normalizeH="0" baseline="0" noProof="0" dirty="0" smtClean="0">
                <a:ln>
                  <a:noFill/>
                </a:ln>
                <a:solidFill>
                  <a:schemeClr val="tx1"/>
                </a:solidFill>
                <a:effectLst/>
                <a:uLnTx/>
                <a:uFillTx/>
                <a:latin typeface="+mn-lt"/>
                <a:ea typeface="+mn-ea"/>
                <a:cs typeface="+mn-cs"/>
              </a:rPr>
              <a:t>Very long operating cycles (~20</a:t>
            </a:r>
            <a:r>
              <a:rPr kumimoji="0" lang="en-US" sz="2000" b="0" i="0" u="none" strike="noStrike" kern="1200" cap="none" spc="0" normalizeH="0" noProof="0" dirty="0" smtClean="0">
                <a:ln>
                  <a:noFill/>
                </a:ln>
                <a:solidFill>
                  <a:schemeClr val="tx1"/>
                </a:solidFill>
                <a:effectLst/>
                <a:uLnTx/>
                <a:uFillTx/>
                <a:latin typeface="+mn-lt"/>
                <a:ea typeface="+mn-ea"/>
                <a:cs typeface="+mn-cs"/>
              </a:rPr>
              <a:t> years)</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dirty="0" smtClean="0"/>
              <a:t>Removable core</a:t>
            </a:r>
            <a:endParaRPr kumimoji="0" lang="en-US" sz="2000" b="0" i="0" u="none" strike="noStrike" kern="1200" cap="none" spc="0" normalizeH="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dirty="0" smtClean="0"/>
              <a:t>Nitride or Metallic Fuel</a:t>
            </a:r>
          </a:p>
          <a:p>
            <a:pPr marL="285750" indent="-285750">
              <a:spcAft>
                <a:spcPts val="0"/>
              </a:spcAft>
              <a:buClr>
                <a:schemeClr val="tx2"/>
              </a:buClr>
              <a:buFont typeface="Wingdings" pitchFamily="2" charset="2"/>
              <a:buChar char="Ø"/>
              <a:defRPr/>
            </a:pPr>
            <a:r>
              <a:rPr kumimoji="0" lang="en-US" i="0" u="none" strike="noStrike" kern="1200" cap="none" spc="0" normalizeH="0" noProof="0" dirty="0" smtClean="0">
                <a:ln>
                  <a:noFill/>
                </a:ln>
                <a:solidFill>
                  <a:schemeClr val="tx1"/>
                </a:solidFill>
                <a:effectLst/>
                <a:uLnTx/>
                <a:uFillTx/>
                <a:latin typeface="+mn-lt"/>
                <a:ea typeface="+mn-ea"/>
                <a:cs typeface="+mn-cs"/>
              </a:rPr>
              <a:t>Advantages</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baseline="0" dirty="0" smtClean="0"/>
              <a:t>High</a:t>
            </a:r>
            <a:r>
              <a:rPr lang="en-US" dirty="0" smtClean="0"/>
              <a:t> Operating Efficiencies</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kumimoji="0" lang="en-US" sz="2000" b="0" i="0" u="none" strike="noStrike" kern="1200" cap="none" spc="0" normalizeH="0" baseline="0" noProof="0" dirty="0" smtClean="0">
                <a:ln>
                  <a:noFill/>
                </a:ln>
                <a:solidFill>
                  <a:schemeClr val="tx1"/>
                </a:solidFill>
                <a:effectLst/>
                <a:uLnTx/>
                <a:uFillTx/>
                <a:ea typeface="+mn-ea"/>
                <a:cs typeface="+mn-cs"/>
              </a:rPr>
              <a:t>Negative</a:t>
            </a:r>
            <a:r>
              <a:rPr kumimoji="0" lang="en-US" sz="2000" b="0" i="0" u="none" strike="noStrike" kern="1200" cap="none" spc="0" normalizeH="0" noProof="0" dirty="0" smtClean="0">
                <a:ln>
                  <a:noFill/>
                </a:ln>
                <a:solidFill>
                  <a:schemeClr val="tx1"/>
                </a:solidFill>
                <a:effectLst/>
                <a:uLnTx/>
                <a:uFillTx/>
                <a:ea typeface="+mn-ea"/>
                <a:cs typeface="+mn-cs"/>
              </a:rPr>
              <a:t> reactivity feedback</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dirty="0" smtClean="0"/>
              <a:t>Low Pressure and Non-reactive with air</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kumimoji="0" lang="en-US" sz="2000" b="0" i="0" u="none" strike="noStrike" kern="1200" cap="none" spc="0" normalizeH="0" noProof="0" dirty="0" smtClean="0">
                <a:ln>
                  <a:noFill/>
                </a:ln>
                <a:solidFill>
                  <a:schemeClr val="tx1"/>
                </a:solidFill>
                <a:effectLst/>
                <a:uLnTx/>
                <a:uFillTx/>
                <a:ea typeface="+mn-ea"/>
                <a:cs typeface="+mn-cs"/>
              </a:rPr>
              <a:t>Retains fission products well</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9" presetClass="emph" presetSubtype="0" nodeType="withEffect">
                                  <p:stCondLst>
                                    <p:cond delay="0"/>
                                  </p:stCondLst>
                                  <p:childTnLst>
                                    <p:set>
                                      <p:cBhvr rctx="PPT">
                                        <p:cTn id="14" dur="indefinite"/>
                                        <p:tgtEl>
                                          <p:spTgt spid="5">
                                            <p:txEl>
                                              <p:pRg st="1" end="1"/>
                                            </p:txEl>
                                          </p:spTgt>
                                        </p:tgtEl>
                                        <p:attrNameLst>
                                          <p:attrName>style.opacity</p:attrName>
                                        </p:attrNameLst>
                                      </p:cBhvr>
                                      <p:to>
                                        <p:strVal val="0.5"/>
                                      </p:to>
                                    </p:set>
                                    <p:animEffect filter="image" prLst="opacity: 0.5">
                                      <p:cBhvr rctx="IE">
                                        <p:cTn id="15" dur="indefinite"/>
                                        <p:tgtEl>
                                          <p:spTgt spid="5">
                                            <p:txEl>
                                              <p:pRg st="1" end="1"/>
                                            </p:txEl>
                                          </p:spTgt>
                                        </p:tgtEl>
                                      </p:cBhvr>
                                    </p:animEffect>
                                  </p:childTnLst>
                                </p:cTn>
                              </p:par>
                              <p:par>
                                <p:cTn id="16" presetID="9" presetClass="emph" presetSubtype="0" nodeType="withEffect">
                                  <p:stCondLst>
                                    <p:cond delay="0"/>
                                  </p:stCondLst>
                                  <p:childTnLst>
                                    <p:set>
                                      <p:cBhvr rctx="PPT">
                                        <p:cTn id="17" dur="indefinite"/>
                                        <p:tgtEl>
                                          <p:spTgt spid="5">
                                            <p:txEl>
                                              <p:pRg st="2" end="2"/>
                                            </p:txEl>
                                          </p:spTgt>
                                        </p:tgtEl>
                                        <p:attrNameLst>
                                          <p:attrName>style.opacity</p:attrName>
                                        </p:attrNameLst>
                                      </p:cBhvr>
                                      <p:to>
                                        <p:strVal val="0.5"/>
                                      </p:to>
                                    </p:set>
                                    <p:animEffect filter="image" prLst="opacity: 0.5">
                                      <p:cBhvr rctx="IE">
                                        <p:cTn id="18" dur="indefinite"/>
                                        <p:tgtEl>
                                          <p:spTgt spid="5">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childTnLst>
                                </p:cTn>
                              </p:par>
                              <p:par>
                                <p:cTn id="31" presetID="9" presetClass="emph" presetSubtype="0" nodeType="withEffect">
                                  <p:stCondLst>
                                    <p:cond delay="0"/>
                                  </p:stCondLst>
                                  <p:childTnLst>
                                    <p:set>
                                      <p:cBhvr rctx="PPT">
                                        <p:cTn id="32" dur="indefinite"/>
                                        <p:tgtEl>
                                          <p:spTgt spid="5">
                                            <p:txEl>
                                              <p:pRg st="3" end="3"/>
                                            </p:txEl>
                                          </p:spTgt>
                                        </p:tgtEl>
                                        <p:attrNameLst>
                                          <p:attrName>style.opacity</p:attrName>
                                        </p:attrNameLst>
                                      </p:cBhvr>
                                      <p:to>
                                        <p:strVal val="0.5"/>
                                      </p:to>
                                    </p:set>
                                    <p:animEffect filter="image" prLst="opacity: 0.5">
                                      <p:cBhvr rctx="IE">
                                        <p:cTn id="33" dur="indefinite"/>
                                        <p:tgtEl>
                                          <p:spTgt spid="5">
                                            <p:txEl>
                                              <p:pRg st="3" end="3"/>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3314"/>
                                        </p:tgtEl>
                                        <p:attrNameLst>
                                          <p:attrName>style.visibility</p:attrName>
                                        </p:attrNameLst>
                                      </p:cBhvr>
                                      <p:to>
                                        <p:strVal val="visible"/>
                                      </p:to>
                                    </p:set>
                                  </p:childTnLst>
                                </p:cTn>
                              </p:par>
                              <p:par>
                                <p:cTn id="38" presetID="1" presetClass="exit" presetSubtype="0" fill="hold" nodeType="withEffect">
                                  <p:stCondLst>
                                    <p:cond delay="0"/>
                                  </p:stCondLst>
                                  <p:childTnLst>
                                    <p:set>
                                      <p:cBhvr>
                                        <p:cTn id="39" dur="1" fill="hold">
                                          <p:stCondLst>
                                            <p:cond delay="0"/>
                                          </p:stCondLst>
                                        </p:cTn>
                                        <p:tgtEl>
                                          <p:spTgt spid="5">
                                            <p:txEl>
                                              <p:pRg st="0" end="0"/>
                                            </p:txEl>
                                          </p:spTgt>
                                        </p:tgtEl>
                                        <p:attrNameLst>
                                          <p:attrName>style.visibility</p:attrName>
                                        </p:attrNameLst>
                                      </p:cBhvr>
                                      <p:to>
                                        <p:strVal val="hidden"/>
                                      </p:to>
                                    </p:set>
                                  </p:childTnLst>
                                </p:cTn>
                              </p:par>
                              <p:par>
                                <p:cTn id="40" presetID="1" presetClass="exit" presetSubtype="0" fill="hold" nodeType="withEffect">
                                  <p:stCondLst>
                                    <p:cond delay="0"/>
                                  </p:stCondLst>
                                  <p:childTnLst>
                                    <p:set>
                                      <p:cBhvr>
                                        <p:cTn id="41" dur="1" fill="hold">
                                          <p:stCondLst>
                                            <p:cond delay="0"/>
                                          </p:stCondLst>
                                        </p:cTn>
                                        <p:tgtEl>
                                          <p:spTgt spid="5">
                                            <p:txEl>
                                              <p:pRg st="1" end="1"/>
                                            </p:txEl>
                                          </p:spTgt>
                                        </p:tgtEl>
                                        <p:attrNameLst>
                                          <p:attrName>style.visibility</p:attrName>
                                        </p:attrNameLst>
                                      </p:cBhvr>
                                      <p:to>
                                        <p:strVal val="hidden"/>
                                      </p:to>
                                    </p:set>
                                  </p:childTnLst>
                                </p:cTn>
                              </p:par>
                              <p:par>
                                <p:cTn id="42" presetID="1" presetClass="exit" presetSubtype="0" fill="hold" nodeType="withEffect">
                                  <p:stCondLst>
                                    <p:cond delay="0"/>
                                  </p:stCondLst>
                                  <p:childTnLst>
                                    <p:set>
                                      <p:cBhvr>
                                        <p:cTn id="43" dur="1" fill="hold">
                                          <p:stCondLst>
                                            <p:cond delay="0"/>
                                          </p:stCondLst>
                                        </p:cTn>
                                        <p:tgtEl>
                                          <p:spTgt spid="5">
                                            <p:txEl>
                                              <p:pRg st="2" end="2"/>
                                            </p:txEl>
                                          </p:spTgt>
                                        </p:tgtEl>
                                        <p:attrNameLst>
                                          <p:attrName>style.visibility</p:attrName>
                                        </p:attrNameLst>
                                      </p:cBhvr>
                                      <p:to>
                                        <p:strVal val="hidden"/>
                                      </p:to>
                                    </p:set>
                                  </p:childTnLst>
                                </p:cTn>
                              </p:par>
                              <p:par>
                                <p:cTn id="44" presetID="1" presetClass="exit" presetSubtype="0" fill="hold" nodeType="withEffect">
                                  <p:stCondLst>
                                    <p:cond delay="0"/>
                                  </p:stCondLst>
                                  <p:childTnLst>
                                    <p:set>
                                      <p:cBhvr>
                                        <p:cTn id="45" dur="1" fill="hold">
                                          <p:stCondLst>
                                            <p:cond delay="0"/>
                                          </p:stCondLst>
                                        </p:cTn>
                                        <p:tgtEl>
                                          <p:spTgt spid="5">
                                            <p:txEl>
                                              <p:pRg st="3" end="3"/>
                                            </p:txEl>
                                          </p:spTgt>
                                        </p:tgtEl>
                                        <p:attrNameLst>
                                          <p:attrName>style.visibility</p:attrName>
                                        </p:attrNameLst>
                                      </p:cBhvr>
                                      <p:to>
                                        <p:strVal val="hidden"/>
                                      </p:to>
                                    </p:set>
                                  </p:childTnLst>
                                </p:cTn>
                              </p:par>
                              <p:par>
                                <p:cTn id="46" presetID="1" presetClass="exit" presetSubtype="0" fill="hold" nodeType="withEffect">
                                  <p:stCondLst>
                                    <p:cond delay="0"/>
                                  </p:stCondLst>
                                  <p:childTnLst>
                                    <p:set>
                                      <p:cBhvr>
                                        <p:cTn id="47" dur="1" fill="hold">
                                          <p:stCondLst>
                                            <p:cond delay="0"/>
                                          </p:stCondLst>
                                        </p:cTn>
                                        <p:tgtEl>
                                          <p:spTgt spid="5">
                                            <p:txEl>
                                              <p:pRg st="4" end="4"/>
                                            </p:txEl>
                                          </p:spTgt>
                                        </p:tgtEl>
                                        <p:attrNameLst>
                                          <p:attrName>style.visibility</p:attrName>
                                        </p:attrNameLst>
                                      </p:cBhvr>
                                      <p:to>
                                        <p:strVal val="hidden"/>
                                      </p:to>
                                    </p:set>
                                  </p:childTnLst>
                                </p:cTn>
                              </p:par>
                              <p:par>
                                <p:cTn id="48" presetID="1" presetClass="exit" presetSubtype="0" fill="hold" nodeType="withEffect">
                                  <p:stCondLst>
                                    <p:cond delay="0"/>
                                  </p:stCondLst>
                                  <p:childTnLst>
                                    <p:set>
                                      <p:cBhvr>
                                        <p:cTn id="49" dur="1" fill="hold">
                                          <p:stCondLst>
                                            <p:cond delay="0"/>
                                          </p:stCondLst>
                                        </p:cTn>
                                        <p:tgtEl>
                                          <p:spTgt spid="5">
                                            <p:txEl>
                                              <p:pRg st="5" end="5"/>
                                            </p:txEl>
                                          </p:spTgt>
                                        </p:tgtEl>
                                        <p:attrNameLst>
                                          <p:attrName>style.visibility</p:attrName>
                                        </p:attrNameLst>
                                      </p:cBhvr>
                                      <p:to>
                                        <p:strVal val="hidden"/>
                                      </p:to>
                                    </p:set>
                                  </p:childTnLst>
                                </p:cTn>
                              </p:par>
                              <p:par>
                                <p:cTn id="50" presetID="1" presetClass="exit" presetSubtype="0" fill="hold" nodeType="withEffect">
                                  <p:stCondLst>
                                    <p:cond delay="0"/>
                                  </p:stCondLst>
                                  <p:childTnLst>
                                    <p:set>
                                      <p:cBhvr>
                                        <p:cTn id="51" dur="1" fill="hold">
                                          <p:stCondLst>
                                            <p:cond delay="0"/>
                                          </p:stCondLst>
                                        </p:cTn>
                                        <p:tgtEl>
                                          <p:spTgt spid="5">
                                            <p:txEl>
                                              <p:pRg st="6" end="6"/>
                                            </p:txEl>
                                          </p:spTgt>
                                        </p:tgtEl>
                                        <p:attrNameLst>
                                          <p:attrName>style.visibility</p:attrName>
                                        </p:attrNameLst>
                                      </p:cBhvr>
                                      <p:to>
                                        <p:strVal val="hidden"/>
                                      </p:to>
                                    </p:set>
                                  </p:childTnLst>
                                </p:cTn>
                              </p:par>
                              <p:par>
                                <p:cTn id="52" presetID="1" presetClass="exit" presetSubtype="0" fill="hold" nodeType="withEffect">
                                  <p:stCondLst>
                                    <p:cond delay="0"/>
                                  </p:stCondLst>
                                  <p:childTnLst>
                                    <p:set>
                                      <p:cBhvr>
                                        <p:cTn id="53" dur="1" fill="hold">
                                          <p:stCondLst>
                                            <p:cond delay="0"/>
                                          </p:stCondLst>
                                        </p:cTn>
                                        <p:tgtEl>
                                          <p:spTgt spid="5">
                                            <p:txEl>
                                              <p:pRg st="7" end="7"/>
                                            </p:txEl>
                                          </p:spTgt>
                                        </p:tgtEl>
                                        <p:attrNameLst>
                                          <p:attrName>style.visibility</p:attrName>
                                        </p:attrNameLst>
                                      </p:cBhvr>
                                      <p:to>
                                        <p:strVal val="hidden"/>
                                      </p:to>
                                    </p:set>
                                  </p:childTnLst>
                                </p:cTn>
                              </p:par>
                              <p:par>
                                <p:cTn id="54" presetID="1" presetClass="exit" presetSubtype="0" fill="hold" nodeType="withEffect">
                                  <p:stCondLst>
                                    <p:cond delay="0"/>
                                  </p:stCondLst>
                                  <p:childTnLst>
                                    <p:set>
                                      <p:cBhvr>
                                        <p:cTn id="55" dur="1" fill="hold">
                                          <p:stCondLst>
                                            <p:cond delay="0"/>
                                          </p:stCondLst>
                                        </p:cTn>
                                        <p:tgtEl>
                                          <p:spTgt spid="5">
                                            <p:txEl>
                                              <p:pRg st="8" end="8"/>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www.gen-4.org/images/gfr.jp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228600" y="838200"/>
            <a:ext cx="5638800" cy="5652741"/>
          </a:xfrm>
          <a:prstGeom prst="rect">
            <a:avLst/>
          </a:prstGeom>
          <a:noFill/>
        </p:spPr>
      </p:pic>
      <p:sp>
        <p:nvSpPr>
          <p:cNvPr id="4" name="Title 1"/>
          <p:cNvSpPr>
            <a:spLocks noGrp="1"/>
          </p:cNvSpPr>
          <p:nvPr>
            <p:ph type="title"/>
          </p:nvPr>
        </p:nvSpPr>
        <p:spPr>
          <a:xfrm>
            <a:off x="2133600" y="0"/>
            <a:ext cx="6781800" cy="1142682"/>
          </a:xfrm>
        </p:spPr>
        <p:txBody>
          <a:bodyPr anchor="ctr">
            <a:normAutofit/>
          </a:bodyPr>
          <a:lstStyle/>
          <a:p>
            <a:pPr algn="r"/>
            <a:r>
              <a:rPr lang="en-US" sz="2400" dirty="0" smtClean="0"/>
              <a:t>Proposed</a:t>
            </a:r>
            <a:r>
              <a:rPr lang="en-US" sz="2000" dirty="0" smtClean="0"/>
              <a:t> </a:t>
            </a:r>
            <a:r>
              <a:rPr lang="en-US" sz="2400" dirty="0" smtClean="0"/>
              <a:t>Reactors (</a:t>
            </a:r>
            <a:r>
              <a:rPr lang="en-US" sz="2400" dirty="0" err="1" smtClean="0"/>
              <a:t>cont’D</a:t>
            </a:r>
            <a:r>
              <a:rPr lang="en-US" sz="2400" dirty="0" smtClean="0"/>
              <a:t>)</a:t>
            </a:r>
            <a:endParaRPr lang="en-US" sz="2000" dirty="0"/>
          </a:p>
        </p:txBody>
      </p:sp>
      <p:sp>
        <p:nvSpPr>
          <p:cNvPr id="5" name="Text Placeholder 4"/>
          <p:cNvSpPr txBox="1">
            <a:spLocks noGrp="1"/>
          </p:cNvSpPr>
          <p:nvPr>
            <p:ph idx="1"/>
          </p:nvPr>
        </p:nvSpPr>
        <p:spPr>
          <a:xfrm>
            <a:off x="152400" y="1371600"/>
            <a:ext cx="8610600" cy="4495801"/>
          </a:xfrm>
          <a:prstGeom prst="rect">
            <a:avLst/>
          </a:prstGeom>
        </p:spPr>
        <p:txBody>
          <a:bodyPr vert="horz" lIns="91440" tIns="45720" rIns="91440" bIns="45720" rtlCol="0">
            <a:normAutofit/>
          </a:bodyPr>
          <a:lstStyle/>
          <a:p>
            <a:pPr marL="285750" marR="0" lvl="0" indent="-285750" algn="l" defTabSz="914400" rtl="0" eaLnBrk="1" fontAlgn="auto" latinLnBrk="0" hangingPunct="1">
              <a:lnSpc>
                <a:spcPct val="100000"/>
              </a:lnSpc>
              <a:spcBef>
                <a:spcPct val="20000"/>
              </a:spcBef>
              <a:spcAft>
                <a:spcPts val="600"/>
              </a:spcAft>
              <a:buClrTx/>
              <a:buSzTx/>
              <a:buFont typeface="Wingdings" pitchFamily="2" charset="2"/>
              <a:buChar char="Ø"/>
              <a:tabLst/>
              <a:defRPr/>
            </a:pPr>
            <a:r>
              <a:rPr lang="en-US" sz="2400" dirty="0" smtClean="0"/>
              <a:t>Gas</a:t>
            </a:r>
            <a:r>
              <a:rPr kumimoji="0" lang="en-US" sz="2400" b="1" i="0" u="none" strike="noStrike" kern="1200" cap="none" spc="0" normalizeH="0" baseline="0" noProof="0" dirty="0" smtClean="0">
                <a:ln>
                  <a:noFill/>
                </a:ln>
                <a:solidFill>
                  <a:schemeClr val="tx1"/>
                </a:solidFill>
                <a:effectLst/>
                <a:uLnTx/>
                <a:uFillTx/>
                <a:latin typeface="+mn-lt"/>
                <a:ea typeface="+mn-ea"/>
                <a:cs typeface="+mn-cs"/>
              </a:rPr>
              <a:t> Cooled Fast Reactor</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sz="2400" dirty="0" smtClean="0"/>
              <a:t>Helium Cooled Core with Direct Brayton</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sz="2400" dirty="0" smtClean="0"/>
              <a:t>Operating Temperature at 850 deg C</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sz="2400" dirty="0" smtClean="0"/>
              <a:t>Fuel either Composite Ceramic or new advanced design</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r>
              <a:rPr lang="en-US" sz="2400" dirty="0" smtClean="0"/>
              <a:t>Assemblies are plate or prismatic in design</a:t>
            </a:r>
          </a:p>
          <a:p>
            <a:pPr marL="285750" indent="-285750">
              <a:spcAft>
                <a:spcPts val="0"/>
              </a:spcAft>
              <a:buClr>
                <a:schemeClr val="tx2"/>
              </a:buClr>
              <a:buFont typeface="Wingdings" pitchFamily="2" charset="2"/>
              <a:buChar char="Ø"/>
              <a:defRPr/>
            </a:pPr>
            <a:r>
              <a:rPr lang="en-US" sz="2400" dirty="0" smtClean="0"/>
              <a:t>Advantages</a:t>
            </a:r>
          </a:p>
          <a:p>
            <a:pPr marL="742950" lvl="1" indent="-285750">
              <a:buFont typeface="Wingdings" pitchFamily="2" charset="2"/>
              <a:buChar char="Ø"/>
              <a:defRPr/>
            </a:pPr>
            <a:r>
              <a:rPr lang="en-US" sz="2400" dirty="0" smtClean="0"/>
              <a:t>Easier Hydrogen production</a:t>
            </a:r>
          </a:p>
          <a:p>
            <a:pPr marL="742950" lvl="1" indent="-285750">
              <a:buFont typeface="Wingdings" pitchFamily="2" charset="2"/>
              <a:buChar char="Ø"/>
              <a:defRPr/>
            </a:pPr>
            <a:r>
              <a:rPr lang="en-US" sz="2400" dirty="0" smtClean="0"/>
              <a:t>Very High Efficiencies</a:t>
            </a: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742950" marR="0" lvl="1" indent="-285750" algn="l" defTabSz="914400" rtl="0" eaLnBrk="1" fontAlgn="auto" latinLnBrk="0" hangingPunct="1">
              <a:lnSpc>
                <a:spcPct val="100000"/>
              </a:lnSpc>
              <a:spcBef>
                <a:spcPct val="20000"/>
              </a:spcBef>
              <a:spcAft>
                <a:spcPts val="0"/>
              </a:spcAft>
              <a:buClr>
                <a:schemeClr val="tx2"/>
              </a:buClr>
              <a:buSzTx/>
              <a:buFont typeface="Wingdings" pitchFamily="2" charset="2"/>
              <a:buChar char="Ø"/>
              <a:tabLst/>
              <a:defRP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9" presetClass="emph" presetSubtype="0" nodeType="withEffect">
                                  <p:stCondLst>
                                    <p:cond delay="0"/>
                                  </p:stCondLst>
                                  <p:childTnLst>
                                    <p:set>
                                      <p:cBhvr rctx="PPT">
                                        <p:cTn id="16" dur="indefinite"/>
                                        <p:tgtEl>
                                          <p:spTgt spid="5">
                                            <p:txEl>
                                              <p:pRg st="1" end="1"/>
                                            </p:txEl>
                                          </p:spTgt>
                                        </p:tgtEl>
                                        <p:attrNameLst>
                                          <p:attrName>style.opacity</p:attrName>
                                        </p:attrNameLst>
                                      </p:cBhvr>
                                      <p:to>
                                        <p:strVal val="0.5"/>
                                      </p:to>
                                    </p:set>
                                    <p:animEffect filter="image" prLst="opacity: 0.5">
                                      <p:cBhvr rctx="IE">
                                        <p:cTn id="17" dur="indefinite"/>
                                        <p:tgtEl>
                                          <p:spTgt spid="5">
                                            <p:txEl>
                                              <p:pRg st="1" end="1"/>
                                            </p:txEl>
                                          </p:spTgt>
                                        </p:tgtEl>
                                      </p:cBhvr>
                                    </p:animEffect>
                                  </p:childTnLst>
                                </p:cTn>
                              </p:par>
                              <p:par>
                                <p:cTn id="18" presetID="9" presetClass="emph" presetSubtype="0" nodeType="withEffect">
                                  <p:stCondLst>
                                    <p:cond delay="0"/>
                                  </p:stCondLst>
                                  <p:childTnLst>
                                    <p:set>
                                      <p:cBhvr rctx="PPT">
                                        <p:cTn id="19" dur="indefinite"/>
                                        <p:tgtEl>
                                          <p:spTgt spid="5">
                                            <p:txEl>
                                              <p:pRg st="2" end="2"/>
                                            </p:txEl>
                                          </p:spTgt>
                                        </p:tgtEl>
                                        <p:attrNameLst>
                                          <p:attrName>style.opacity</p:attrName>
                                        </p:attrNameLst>
                                      </p:cBhvr>
                                      <p:to>
                                        <p:strVal val="0.5"/>
                                      </p:to>
                                    </p:set>
                                    <p:animEffect filter="image" prLst="opacity: 0.5">
                                      <p:cBhvr rctx="IE">
                                        <p:cTn id="20" dur="indefinite"/>
                                        <p:tgtEl>
                                          <p:spTgt spid="5">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7" end="7"/>
                                            </p:txEl>
                                          </p:spTgt>
                                        </p:tgtEl>
                                        <p:attrNameLst>
                                          <p:attrName>style.visibility</p:attrName>
                                        </p:attrNameLst>
                                      </p:cBhvr>
                                      <p:to>
                                        <p:strVal val="visible"/>
                                      </p:to>
                                    </p:set>
                                  </p:childTnLst>
                                </p:cTn>
                              </p:par>
                              <p:par>
                                <p:cTn id="29" presetID="9" presetClass="emph" presetSubtype="0" nodeType="withEffect">
                                  <p:stCondLst>
                                    <p:cond delay="0"/>
                                  </p:stCondLst>
                                  <p:childTnLst>
                                    <p:set>
                                      <p:cBhvr rctx="PPT">
                                        <p:cTn id="30" dur="indefinite"/>
                                        <p:tgtEl>
                                          <p:spTgt spid="5">
                                            <p:txEl>
                                              <p:pRg st="3" end="3"/>
                                            </p:txEl>
                                          </p:spTgt>
                                        </p:tgtEl>
                                        <p:attrNameLst>
                                          <p:attrName>style.opacity</p:attrName>
                                        </p:attrNameLst>
                                      </p:cBhvr>
                                      <p:to>
                                        <p:strVal val="0.5"/>
                                      </p:to>
                                    </p:set>
                                    <p:animEffect filter="image" prLst="opacity: 0.5">
                                      <p:cBhvr rctx="IE">
                                        <p:cTn id="31" dur="indefinite"/>
                                        <p:tgtEl>
                                          <p:spTgt spid="5">
                                            <p:txEl>
                                              <p:pRg st="3" end="3"/>
                                            </p:txEl>
                                          </p:spTgt>
                                        </p:tgtEl>
                                      </p:cBhvr>
                                    </p:animEffect>
                                  </p:childTnLst>
                                </p:cTn>
                              </p:par>
                              <p:par>
                                <p:cTn id="32" presetID="9" presetClass="emph" presetSubtype="0" nodeType="withEffect">
                                  <p:stCondLst>
                                    <p:cond delay="0"/>
                                  </p:stCondLst>
                                  <p:childTnLst>
                                    <p:set>
                                      <p:cBhvr rctx="PPT">
                                        <p:cTn id="33" dur="indefinite"/>
                                        <p:tgtEl>
                                          <p:spTgt spid="5">
                                            <p:txEl>
                                              <p:pRg st="4" end="4"/>
                                            </p:txEl>
                                          </p:spTgt>
                                        </p:tgtEl>
                                        <p:attrNameLst>
                                          <p:attrName>style.opacity</p:attrName>
                                        </p:attrNameLst>
                                      </p:cBhvr>
                                      <p:to>
                                        <p:strVal val="0.5"/>
                                      </p:to>
                                    </p:set>
                                    <p:animEffect filter="image" prLst="opacity: 0.5">
                                      <p:cBhvr rctx="IE">
                                        <p:cTn id="34" dur="indefinite"/>
                                        <p:tgtEl>
                                          <p:spTgt spid="5">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2290"/>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5">
                                            <p:txEl>
                                              <p:pRg st="0" end="0"/>
                                            </p:txEl>
                                          </p:spTgt>
                                        </p:tgtEl>
                                        <p:attrNameLst>
                                          <p:attrName>style.visibility</p:attrName>
                                        </p:attrNameLst>
                                      </p:cBhvr>
                                      <p:to>
                                        <p:strVal val="hidden"/>
                                      </p:to>
                                    </p:set>
                                  </p:childTnLst>
                                </p:cTn>
                              </p:par>
                              <p:par>
                                <p:cTn id="41" presetID="1" presetClass="exit" presetSubtype="0" fill="hold" nodeType="withEffect">
                                  <p:stCondLst>
                                    <p:cond delay="0"/>
                                  </p:stCondLst>
                                  <p:childTnLst>
                                    <p:set>
                                      <p:cBhvr>
                                        <p:cTn id="42" dur="1" fill="hold">
                                          <p:stCondLst>
                                            <p:cond delay="0"/>
                                          </p:stCondLst>
                                        </p:cTn>
                                        <p:tgtEl>
                                          <p:spTgt spid="5">
                                            <p:txEl>
                                              <p:pRg st="1" end="1"/>
                                            </p:txEl>
                                          </p:spTgt>
                                        </p:tgtEl>
                                        <p:attrNameLst>
                                          <p:attrName>style.visibility</p:attrName>
                                        </p:attrNameLst>
                                      </p:cBhvr>
                                      <p:to>
                                        <p:strVal val="hidden"/>
                                      </p:to>
                                    </p:set>
                                  </p:childTnLst>
                                </p:cTn>
                              </p:par>
                              <p:par>
                                <p:cTn id="43" presetID="1" presetClass="exit" presetSubtype="0" fill="hold" nodeType="withEffect">
                                  <p:stCondLst>
                                    <p:cond delay="0"/>
                                  </p:stCondLst>
                                  <p:childTnLst>
                                    <p:set>
                                      <p:cBhvr>
                                        <p:cTn id="44" dur="1" fill="hold">
                                          <p:stCondLst>
                                            <p:cond delay="0"/>
                                          </p:stCondLst>
                                        </p:cTn>
                                        <p:tgtEl>
                                          <p:spTgt spid="5">
                                            <p:txEl>
                                              <p:pRg st="2" end="2"/>
                                            </p:txEl>
                                          </p:spTgt>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5">
                                            <p:txEl>
                                              <p:pRg st="3" end="3"/>
                                            </p:txEl>
                                          </p:spTgt>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5">
                                            <p:txEl>
                                              <p:pRg st="4" end="4"/>
                                            </p:txEl>
                                          </p:spTgt>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5">
                                            <p:txEl>
                                              <p:pRg st="5" end="5"/>
                                            </p:txEl>
                                          </p:spTgt>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5">
                                            <p:txEl>
                                              <p:pRg st="6" end="6"/>
                                            </p:txEl>
                                          </p:spTgt>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5">
                                            <p:txEl>
                                              <p:pRg st="7" end="7"/>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718"/>
            <a:ext cx="7086600" cy="1371600"/>
          </a:xfrm>
        </p:spPr>
        <p:txBody>
          <a:bodyPr/>
          <a:lstStyle/>
          <a:p>
            <a:r>
              <a:rPr lang="en-US" dirty="0" smtClean="0"/>
              <a:t>Limitations and Future Research</a:t>
            </a:r>
            <a:endParaRPr lang="en-US" dirty="0"/>
          </a:p>
        </p:txBody>
      </p:sp>
      <p:sp>
        <p:nvSpPr>
          <p:cNvPr id="4" name="Text Placeholder 4"/>
          <p:cNvSpPr>
            <a:spLocks noGrp="1"/>
          </p:cNvSpPr>
          <p:nvPr>
            <p:ph idx="1"/>
          </p:nvPr>
        </p:nvSpPr>
        <p:spPr/>
        <p:txBody>
          <a:bodyPr/>
          <a:lstStyle/>
          <a:p>
            <a:pPr marL="285750" indent="-285750">
              <a:buFont typeface="Wingdings" pitchFamily="2" charset="2"/>
              <a:buChar char="Ø"/>
            </a:pPr>
            <a:r>
              <a:rPr lang="en-US" dirty="0" smtClean="0"/>
              <a:t>Sodium Cooled Fast Reactor</a:t>
            </a:r>
          </a:p>
          <a:p>
            <a:pPr marL="742950" lvl="1" indent="-285750">
              <a:buFont typeface="Wingdings" pitchFamily="2" charset="2"/>
              <a:buChar char="Ø"/>
            </a:pPr>
            <a:r>
              <a:rPr lang="en-US" dirty="0" smtClean="0"/>
              <a:t>Sodium-Water Interactions and Safety Analysis</a:t>
            </a:r>
          </a:p>
          <a:p>
            <a:pPr marL="285750" indent="-285750">
              <a:buFont typeface="Wingdings" pitchFamily="2" charset="2"/>
              <a:buChar char="Ø"/>
            </a:pPr>
            <a:r>
              <a:rPr lang="en-US" dirty="0" smtClean="0"/>
              <a:t>Lead Cooled Fast Reactor</a:t>
            </a:r>
          </a:p>
          <a:p>
            <a:pPr marL="742950" lvl="1" indent="-285750">
              <a:buFont typeface="Wingdings" pitchFamily="2" charset="2"/>
              <a:buChar char="Ø"/>
              <a:defRPr/>
            </a:pPr>
            <a:r>
              <a:rPr lang="en-US" dirty="0" smtClean="0"/>
              <a:t>Corrosion in Lead can cause equipment malfunction</a:t>
            </a:r>
          </a:p>
          <a:p>
            <a:pPr marL="742950" lvl="1" indent="-285750">
              <a:buFont typeface="Wingdings" pitchFamily="2" charset="2"/>
              <a:buChar char="Ø"/>
              <a:defRPr/>
            </a:pPr>
            <a:r>
              <a:rPr lang="en-US" dirty="0" smtClean="0"/>
              <a:t>Current Temperature limit is around 450 deg C</a:t>
            </a:r>
          </a:p>
          <a:p>
            <a:pPr marL="285750" indent="-285750">
              <a:buFont typeface="Wingdings" pitchFamily="2" charset="2"/>
              <a:buChar char="Ø"/>
            </a:pPr>
            <a:r>
              <a:rPr lang="en-US" dirty="0" smtClean="0"/>
              <a:t>Gas Cooled Fast Reactor</a:t>
            </a:r>
          </a:p>
          <a:p>
            <a:pPr marL="742950" lvl="1" indent="-285750">
              <a:buFont typeface="Wingdings" pitchFamily="2" charset="2"/>
              <a:buChar char="Ø"/>
            </a:pPr>
            <a:r>
              <a:rPr lang="en-US" dirty="0" smtClean="0"/>
              <a:t>Materials Issues at 850 deg C</a:t>
            </a:r>
          </a:p>
          <a:p>
            <a:pPr marL="742950" lvl="1" indent="-285750">
              <a:buFont typeface="Wingdings" pitchFamily="2" charset="2"/>
              <a:buChar char="Ø"/>
            </a:pPr>
            <a:r>
              <a:rPr lang="en-US" dirty="0" smtClean="0"/>
              <a:t>Low heat transfer coefficient</a:t>
            </a:r>
          </a:p>
          <a:p>
            <a:pPr marL="742950" lvl="1" indent="-285750">
              <a:buFont typeface="Wingdings" pitchFamily="2" charset="2"/>
              <a:buChar char="Ø"/>
            </a:pPr>
            <a:r>
              <a:rPr lang="en-US" dirty="0" smtClean="0"/>
              <a:t>Safety Concerns for rapid depressurization</a:t>
            </a:r>
          </a:p>
          <a:p>
            <a:pPr marL="742950" lvl="1" indent="-285750">
              <a:buFont typeface="Wingdings" pitchFamily="2" charset="2"/>
              <a:buChar char="Ø"/>
            </a:pPr>
            <a:endParaRPr lang="en-US" dirty="0" smtClean="0"/>
          </a:p>
          <a:p>
            <a:pPr marL="285750" indent="-285750">
              <a:buFont typeface="Wingdings" pitchFamily="2" charset="2"/>
              <a:buChar char="Ø"/>
            </a:pPr>
            <a:endParaRPr lang="en-US" dirty="0" smtClean="0"/>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smtClean="0"/>
          </a:p>
          <a:p>
            <a:pPr marL="742950" lvl="1" indent="-285750">
              <a:buFont typeface="Wingdings" pitchFamily="2" charset="2"/>
              <a:buChar char="Ø"/>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9" presetClass="emph" presetSubtype="0" nodeType="withEffect">
                                  <p:stCondLst>
                                    <p:cond delay="0"/>
                                  </p:stCondLst>
                                  <p:childTnLst>
                                    <p:set>
                                      <p:cBhvr rctx="PPT">
                                        <p:cTn id="12" dur="indefinite"/>
                                        <p:tgtEl>
                                          <p:spTgt spid="4">
                                            <p:txEl>
                                              <p:pRg st="0" end="0"/>
                                            </p:txEl>
                                          </p:spTgt>
                                        </p:tgtEl>
                                        <p:attrNameLst>
                                          <p:attrName>style.opacity</p:attrName>
                                        </p:attrNameLst>
                                      </p:cBhvr>
                                      <p:to>
                                        <p:strVal val="0.5"/>
                                      </p:to>
                                    </p:set>
                                    <p:animEffect filter="image" prLst="opacity: 0.5">
                                      <p:cBhvr rctx="IE">
                                        <p:cTn id="13" dur="indefinite"/>
                                        <p:tgtEl>
                                          <p:spTgt spid="4">
                                            <p:txEl>
                                              <p:pRg st="0" end="0"/>
                                            </p:txEl>
                                          </p:spTgt>
                                        </p:tgtEl>
                                      </p:cBhvr>
                                    </p:animEffect>
                                  </p:childTnLst>
                                </p:cTn>
                              </p:par>
                              <p:par>
                                <p:cTn id="14" presetID="9" presetClass="emph" presetSubtype="0" nodeType="withEffect">
                                  <p:stCondLst>
                                    <p:cond delay="0"/>
                                  </p:stCondLst>
                                  <p:childTnLst>
                                    <p:set>
                                      <p:cBhvr rctx="PPT">
                                        <p:cTn id="15" dur="indefinite"/>
                                        <p:tgtEl>
                                          <p:spTgt spid="4">
                                            <p:txEl>
                                              <p:pRg st="1" end="1"/>
                                            </p:txEl>
                                          </p:spTgt>
                                        </p:tgtEl>
                                        <p:attrNameLst>
                                          <p:attrName>style.opacity</p:attrName>
                                        </p:attrNameLst>
                                      </p:cBhvr>
                                      <p:to>
                                        <p:strVal val="0.5"/>
                                      </p:to>
                                    </p:set>
                                    <p:animEffect filter="image" prLst="opacity: 0.5">
                                      <p:cBhvr rctx="IE">
                                        <p:cTn id="16" dur="indefinite"/>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par>
                                <p:cTn id="27" presetID="9" presetClass="emph" presetSubtype="0" nodeType="withEffect">
                                  <p:stCondLst>
                                    <p:cond delay="0"/>
                                  </p:stCondLst>
                                  <p:childTnLst>
                                    <p:set>
                                      <p:cBhvr rctx="PPT">
                                        <p:cTn id="28" dur="indefinite"/>
                                        <p:tgtEl>
                                          <p:spTgt spid="4">
                                            <p:txEl>
                                              <p:pRg st="2" end="2"/>
                                            </p:txEl>
                                          </p:spTgt>
                                        </p:tgtEl>
                                        <p:attrNameLst>
                                          <p:attrName>style.opacity</p:attrName>
                                        </p:attrNameLst>
                                      </p:cBhvr>
                                      <p:to>
                                        <p:strVal val="0.5"/>
                                      </p:to>
                                    </p:set>
                                    <p:animEffect filter="image" prLst="opacity: 0.5">
                                      <p:cBhvr rctx="IE">
                                        <p:cTn id="29" dur="indefinite"/>
                                        <p:tgtEl>
                                          <p:spTgt spid="4">
                                            <p:txEl>
                                              <p:pRg st="2" end="2"/>
                                            </p:txEl>
                                          </p:spTgt>
                                        </p:tgtEl>
                                      </p:cBhvr>
                                    </p:animEffect>
                                  </p:childTnLst>
                                </p:cTn>
                              </p:par>
                              <p:par>
                                <p:cTn id="30" presetID="9" presetClass="emph" presetSubtype="0" nodeType="withEffect">
                                  <p:stCondLst>
                                    <p:cond delay="0"/>
                                  </p:stCondLst>
                                  <p:childTnLst>
                                    <p:set>
                                      <p:cBhvr rctx="PPT">
                                        <p:cTn id="31" dur="indefinite"/>
                                        <p:tgtEl>
                                          <p:spTgt spid="4">
                                            <p:txEl>
                                              <p:pRg st="3" end="3"/>
                                            </p:txEl>
                                          </p:spTgt>
                                        </p:tgtEl>
                                        <p:attrNameLst>
                                          <p:attrName>style.opacity</p:attrName>
                                        </p:attrNameLst>
                                      </p:cBhvr>
                                      <p:to>
                                        <p:strVal val="0.5"/>
                                      </p:to>
                                    </p:set>
                                    <p:animEffect filter="image" prLst="opacity: 0.5">
                                      <p:cBhvr rctx="IE">
                                        <p:cTn id="32" dur="indefinite"/>
                                        <p:tgtEl>
                                          <p:spTgt spid="4">
                                            <p:txEl>
                                              <p:pRg st="3" end="3"/>
                                            </p:txEl>
                                          </p:spTgt>
                                        </p:tgtEl>
                                      </p:cBhvr>
                                    </p:animEffect>
                                  </p:childTnLst>
                                </p:cTn>
                              </p:par>
                              <p:par>
                                <p:cTn id="33" presetID="9" presetClass="emph" presetSubtype="0" nodeType="withEffect">
                                  <p:stCondLst>
                                    <p:cond delay="0"/>
                                  </p:stCondLst>
                                  <p:childTnLst>
                                    <p:set>
                                      <p:cBhvr rctx="PPT">
                                        <p:cTn id="34" dur="indefinite"/>
                                        <p:tgtEl>
                                          <p:spTgt spid="4">
                                            <p:txEl>
                                              <p:pRg st="4" end="4"/>
                                            </p:txEl>
                                          </p:spTgt>
                                        </p:tgtEl>
                                        <p:attrNameLst>
                                          <p:attrName>style.opacity</p:attrName>
                                        </p:attrNameLst>
                                      </p:cBhvr>
                                      <p:to>
                                        <p:strVal val="0.5"/>
                                      </p:to>
                                    </p:set>
                                    <p:animEffect filter="image" prLst="opacity: 0.5">
                                      <p:cBhvr rctx="IE">
                                        <p:cTn id="35" dur="indefinite"/>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447800"/>
            <a:ext cx="8229600" cy="4321175"/>
          </a:xfrm>
        </p:spPr>
        <p:txBody>
          <a:bodyPr/>
          <a:lstStyle/>
          <a:p>
            <a:r>
              <a:rPr lang="en-US" dirty="0" smtClean="0"/>
              <a:t>Questions?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xmlns="" val="3931951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62500" lnSpcReduction="20000"/>
          </a:bodyPr>
          <a:lstStyle/>
          <a:p>
            <a:r>
              <a:rPr lang="en-US" dirty="0" smtClean="0"/>
              <a:t>Works Cited</a:t>
            </a:r>
          </a:p>
          <a:p>
            <a:r>
              <a:rPr lang="en-US" dirty="0" err="1" smtClean="0"/>
              <a:t>Cinotti</a:t>
            </a:r>
            <a:r>
              <a:rPr lang="en-US" dirty="0" smtClean="0"/>
              <a:t> L., </a:t>
            </a:r>
            <a:r>
              <a:rPr lang="en-US" i="1" dirty="0" smtClean="0"/>
              <a:t>et al</a:t>
            </a:r>
            <a:r>
              <a:rPr lang="en-US" dirty="0" smtClean="0"/>
              <a:t>., “The ELSY Project”, Paper 377, Proceeding of the International Conference on the Physics of Reactors (PHYSOR), Interlaken, Switzerland, 14-19 September, 2008.</a:t>
            </a:r>
          </a:p>
          <a:p>
            <a:r>
              <a:rPr lang="en-US" dirty="0" smtClean="0"/>
              <a:t>Department of Energy. (2004). </a:t>
            </a:r>
            <a:r>
              <a:rPr lang="en-US" i="1" dirty="0" smtClean="0"/>
              <a:t>Nuclear Hydrogen R&amp;D Plan.</a:t>
            </a:r>
            <a:r>
              <a:rPr lang="en-US" dirty="0" smtClean="0"/>
              <a:t> District of Columbia: United States Department of Energy.</a:t>
            </a:r>
          </a:p>
          <a:p>
            <a:r>
              <a:rPr lang="en-US" dirty="0" smtClean="0"/>
              <a:t>Generation IV International Forum. (2007). </a:t>
            </a:r>
            <a:r>
              <a:rPr lang="en-US" i="1" dirty="0" smtClean="0"/>
              <a:t>The Sodium-Cooled Fast Reactor</a:t>
            </a:r>
            <a:r>
              <a:rPr lang="en-US" dirty="0" smtClean="0"/>
              <a:t>. Retrieved November 10, 2011, from Generation IV Technology: http://www.gen-4.org/Technology/systems/sfr.htm</a:t>
            </a:r>
          </a:p>
          <a:p>
            <a:r>
              <a:rPr lang="en-US" dirty="0" err="1" smtClean="0"/>
              <a:t>Hannum</a:t>
            </a:r>
            <a:r>
              <a:rPr lang="en-US" dirty="0" smtClean="0"/>
              <a:t>, W. H., Marsh, G. E., &amp; Stanford, G. S. (2005, December). Smarter Use of Nuclear Waste. </a:t>
            </a:r>
            <a:r>
              <a:rPr lang="en-US" i="1" dirty="0" smtClean="0"/>
              <a:t>Scientific American</a:t>
            </a:r>
            <a:r>
              <a:rPr lang="en-US" dirty="0" smtClean="0"/>
              <a:t> .</a:t>
            </a:r>
          </a:p>
          <a:p>
            <a:r>
              <a:rPr lang="en-US" dirty="0" smtClean="0"/>
              <a:t>Hill, D. (2006). Global Nuclear Energy Partnership Technology Demonstration Program. </a:t>
            </a:r>
            <a:r>
              <a:rPr lang="en-US" i="1" dirty="0" smtClean="0"/>
              <a:t>Nuclear Physics Conference</a:t>
            </a:r>
            <a:r>
              <a:rPr lang="en-US" dirty="0" smtClean="0"/>
              <a:t> (pp. 1-14). Idaho National Lab.</a:t>
            </a:r>
          </a:p>
          <a:p>
            <a:r>
              <a:rPr lang="en-US" dirty="0" smtClean="0"/>
              <a:t>Hill, R. N. (2007). NRC Topical Seminar on Sodium Fast Reactors. </a:t>
            </a:r>
            <a:r>
              <a:rPr lang="en-US" i="1" dirty="0" smtClean="0"/>
              <a:t>Fast Reactor Physics.</a:t>
            </a:r>
            <a:r>
              <a:rPr lang="en-US" dirty="0" smtClean="0"/>
              <a:t> Two White Flint: Argonne National Lab.</a:t>
            </a:r>
          </a:p>
          <a:p>
            <a:r>
              <a:rPr lang="en-US" dirty="0" smtClean="0"/>
              <a:t>US Department of Energy. (2010, December). </a:t>
            </a:r>
            <a:r>
              <a:rPr lang="en-US" i="1" dirty="0" smtClean="0"/>
              <a:t>Generation IV Nuclear Reactors</a:t>
            </a:r>
            <a:r>
              <a:rPr lang="en-US" dirty="0" smtClean="0"/>
              <a:t>. Retrieved 10 25, 2011, from World Nuclear Organization: http://world-nuclear.org/info/inf77.html</a:t>
            </a:r>
          </a:p>
          <a:p>
            <a:r>
              <a:rPr lang="en-US" dirty="0" smtClean="0"/>
              <a:t> </a:t>
            </a:r>
          </a:p>
          <a:p>
            <a:endParaRPr lang="en-US" dirty="0"/>
          </a:p>
        </p:txBody>
      </p:sp>
    </p:spTree>
    <p:extLst>
      <p:ext uri="{BB962C8B-B14F-4D97-AF65-F5344CB8AC3E}">
        <p14:creationId xmlns:p14="http://schemas.microsoft.com/office/powerpoint/2010/main" xmlns="" val="15657567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 Neutron Reactors</a:t>
            </a:r>
            <a:endParaRPr lang="en-US" dirty="0"/>
          </a:p>
        </p:txBody>
      </p:sp>
      <p:sp>
        <p:nvSpPr>
          <p:cNvPr id="3" name="Content Placeholder 2"/>
          <p:cNvSpPr>
            <a:spLocks noGrp="1"/>
          </p:cNvSpPr>
          <p:nvPr>
            <p:ph idx="1"/>
          </p:nvPr>
        </p:nvSpPr>
        <p:spPr/>
        <p:txBody>
          <a:bodyPr/>
          <a:lstStyle/>
          <a:p>
            <a:r>
              <a:rPr lang="en-US" dirty="0" smtClean="0"/>
              <a:t>What is the purpose of a fast neutron reactor?</a:t>
            </a:r>
          </a:p>
          <a:p>
            <a:r>
              <a:rPr lang="en-US" dirty="0" smtClean="0">
                <a:solidFill>
                  <a:schemeClr val="tx2"/>
                </a:solidFill>
              </a:rPr>
              <a:t>Fast Neutron Reactors are designed to improve the performance of conventional reactors by utilizing only fast neutrons as a means of initiating fission.</a:t>
            </a:r>
          </a:p>
          <a:p>
            <a:endParaRPr lang="en-US" dirty="0" smtClean="0">
              <a:solidFill>
                <a:schemeClr val="tx2"/>
              </a:solidFill>
            </a:endParaRPr>
          </a:p>
          <a:p>
            <a:r>
              <a:rPr lang="en-US" dirty="0" smtClean="0"/>
              <a:t>What is the basic concept of operation?</a:t>
            </a:r>
          </a:p>
          <a:p>
            <a:r>
              <a:rPr lang="en-US" dirty="0" smtClean="0">
                <a:solidFill>
                  <a:schemeClr val="tx2"/>
                </a:solidFill>
              </a:rPr>
              <a:t>Fast Neutron Reactors utilize uranium much more efficiently due to the production of fissile plutonium isotopes. This allows for the possibility to produce more fuel than is consumed, allowing for fuel “breeding”.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History of Fast Reactors</a:t>
            </a:r>
            <a:endParaRPr lang="en-US" dirty="0"/>
          </a:p>
        </p:txBody>
      </p:sp>
    </p:spTree>
    <p:extLst>
      <p:ext uri="{BB962C8B-B14F-4D97-AF65-F5344CB8AC3E}">
        <p14:creationId xmlns:p14="http://schemas.microsoft.com/office/powerpoint/2010/main" xmlns="" val="6887677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Overview</a:t>
            </a:r>
            <a:endParaRPr lang="en-US" dirty="0"/>
          </a:p>
        </p:txBody>
      </p:sp>
      <p:sp>
        <p:nvSpPr>
          <p:cNvPr id="5" name="Content Placeholder 4"/>
          <p:cNvSpPr>
            <a:spLocks noGrp="1"/>
          </p:cNvSpPr>
          <p:nvPr>
            <p:ph idx="1"/>
          </p:nvPr>
        </p:nvSpPr>
        <p:spPr/>
        <p:txBody>
          <a:bodyPr/>
          <a:lstStyle/>
          <a:p>
            <a:pPr>
              <a:buFontTx/>
              <a:buChar char="-"/>
            </a:pPr>
            <a:r>
              <a:rPr lang="en-US" dirty="0" smtClean="0"/>
              <a:t> Fast Neutron Reactors began operation in the early 1950s, and have been operating ever since.</a:t>
            </a:r>
          </a:p>
          <a:p>
            <a:pPr>
              <a:buFontTx/>
              <a:buChar char="-"/>
            </a:pPr>
            <a:endParaRPr lang="en-US" dirty="0" smtClean="0"/>
          </a:p>
          <a:p>
            <a:pPr>
              <a:buFontTx/>
              <a:buChar char="-"/>
            </a:pPr>
            <a:r>
              <a:rPr lang="en-US" dirty="0" smtClean="0"/>
              <a:t> There are over 20 Fast Neutron Reactors worldwide.</a:t>
            </a:r>
          </a:p>
          <a:p>
            <a:pPr>
              <a:buFontTx/>
              <a:buChar char="-"/>
            </a:pPr>
            <a:endParaRPr lang="en-US" dirty="0" smtClean="0"/>
          </a:p>
          <a:p>
            <a:pPr>
              <a:buFontTx/>
              <a:buChar char="-"/>
            </a:pPr>
            <a:r>
              <a:rPr lang="en-US" dirty="0" smtClean="0"/>
              <a:t> There are over 400 reactor years worth of operator experience using Fast Neutron Reactors. </a:t>
            </a:r>
          </a:p>
          <a:p>
            <a:pPr>
              <a:buFontTx/>
              <a:buChar char="-"/>
            </a:pPr>
            <a:endParaRPr lang="en-US" dirty="0" smtClean="0"/>
          </a:p>
          <a:p>
            <a:r>
              <a:rPr lang="en-US" dirty="0" smtClean="0"/>
              <a:t>- General purpose of fast reactors are experimental, demonstrational or commercial.</a:t>
            </a:r>
          </a:p>
          <a:p>
            <a:pPr>
              <a:buFontTx/>
              <a:buChar char="-"/>
            </a:pPr>
            <a:endParaRPr lang="en-US" dirty="0"/>
          </a:p>
        </p:txBody>
      </p:sp>
    </p:spTree>
    <p:extLst>
      <p:ext uri="{BB962C8B-B14F-4D97-AF65-F5344CB8AC3E}">
        <p14:creationId xmlns:p14="http://schemas.microsoft.com/office/powerpoint/2010/main" xmlns="" val="93834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9" presetClass="emph" presetSubtype="0" nodeType="withEffect">
                                  <p:stCondLst>
                                    <p:cond delay="0"/>
                                  </p:stCondLst>
                                  <p:childTnLst>
                                    <p:set>
                                      <p:cBhvr rctx="PPT">
                                        <p:cTn id="8" dur="indefinite"/>
                                        <p:tgtEl>
                                          <p:spTgt spid="5">
                                            <p:txEl>
                                              <p:pRg st="0" end="0"/>
                                            </p:txEl>
                                          </p:spTgt>
                                        </p:tgtEl>
                                        <p:attrNameLst>
                                          <p:attrName>style.opacity</p:attrName>
                                        </p:attrNameLst>
                                      </p:cBhvr>
                                      <p:to>
                                        <p:strVal val="0.5"/>
                                      </p:to>
                                    </p:set>
                                    <p:animEffect filter="image" prLst="opacity: 0.5">
                                      <p:cBhvr rctx="IE">
                                        <p:cTn id="9" dur="indefinite"/>
                                        <p:tgtEl>
                                          <p:spTgt spid="5">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5">
                                            <p:txEl>
                                              <p:pRg st="4" end="4"/>
                                            </p:txEl>
                                          </p:spTgt>
                                        </p:tgtEl>
                                        <p:attrNameLst>
                                          <p:attrName>style.visibility</p:attrName>
                                        </p:attrNameLst>
                                      </p:cBhvr>
                                      <p:to>
                                        <p:strVal val="visible"/>
                                      </p:to>
                                    </p:set>
                                  </p:childTnLst>
                                </p:cTn>
                              </p:par>
                              <p:par>
                                <p:cTn id="14" presetID="9" presetClass="emph" presetSubtype="0" nodeType="withEffect">
                                  <p:stCondLst>
                                    <p:cond delay="0"/>
                                  </p:stCondLst>
                                  <p:childTnLst>
                                    <p:set>
                                      <p:cBhvr rctx="PPT">
                                        <p:cTn id="15" dur="indefinite"/>
                                        <p:tgtEl>
                                          <p:spTgt spid="5">
                                            <p:txEl>
                                              <p:pRg st="2" end="2"/>
                                            </p:txEl>
                                          </p:spTgt>
                                        </p:tgtEl>
                                        <p:attrNameLst>
                                          <p:attrName>style.opacity</p:attrName>
                                        </p:attrNameLst>
                                      </p:cBhvr>
                                      <p:to>
                                        <p:strVal val="0.5"/>
                                      </p:to>
                                    </p:set>
                                    <p:animEffect filter="image" prLst="opacity: 0.5">
                                      <p:cBhvr rctx="IE">
                                        <p:cTn id="16" dur="indefinite"/>
                                        <p:tgtEl>
                                          <p:spTgt spid="5">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par>
                                <p:cTn id="21" presetID="9" presetClass="emph" presetSubtype="0" nodeType="withEffect">
                                  <p:stCondLst>
                                    <p:cond delay="0"/>
                                  </p:stCondLst>
                                  <p:childTnLst>
                                    <p:set>
                                      <p:cBhvr rctx="PPT">
                                        <p:cTn id="22" dur="indefinite"/>
                                        <p:tgtEl>
                                          <p:spTgt spid="5">
                                            <p:txEl>
                                              <p:pRg st="4" end="4"/>
                                            </p:txEl>
                                          </p:spTgt>
                                        </p:tgtEl>
                                        <p:attrNameLst>
                                          <p:attrName>style.opacity</p:attrName>
                                        </p:attrNameLst>
                                      </p:cBhvr>
                                      <p:to>
                                        <p:strVal val="0.5"/>
                                      </p:to>
                                    </p:set>
                                    <p:animEffect filter="image" prLst="opacity: 0.5">
                                      <p:cBhvr rctx="IE">
                                        <p:cTn id="23" dur="indefinite"/>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EVER FAST Reactor (EBR-1)</a:t>
            </a:r>
            <a:endParaRPr lang="en-US" dirty="0"/>
          </a:p>
        </p:txBody>
      </p:sp>
      <p:sp>
        <p:nvSpPr>
          <p:cNvPr id="3" name="Content Placeholder 2"/>
          <p:cNvSpPr>
            <a:spLocks noGrp="1"/>
          </p:cNvSpPr>
          <p:nvPr>
            <p:ph idx="1"/>
          </p:nvPr>
        </p:nvSpPr>
        <p:spPr/>
        <p:txBody>
          <a:bodyPr/>
          <a:lstStyle/>
          <a:p>
            <a:pPr>
              <a:buFontTx/>
              <a:buChar char="-"/>
            </a:pPr>
            <a:r>
              <a:rPr lang="en-US" dirty="0" smtClean="0"/>
              <a:t> EBR-1 (Experimental Breeder Reactor) was the first ever reactor to harvest energy from a nuclear reaction, located at Idaho National Lab.</a:t>
            </a:r>
          </a:p>
          <a:p>
            <a:pPr>
              <a:buFontTx/>
              <a:buChar char="-"/>
            </a:pPr>
            <a:r>
              <a:rPr lang="en-US" dirty="0" smtClean="0"/>
              <a:t> In December of 1951, EBR-I produced enough electricity to power four 200 watt light bulbs.</a:t>
            </a:r>
          </a:p>
          <a:p>
            <a:pPr>
              <a:buFontTx/>
              <a:buChar char="-"/>
            </a:pPr>
            <a:endParaRPr lang="en-US" dirty="0" smtClean="0"/>
          </a:p>
          <a:p>
            <a:pPr>
              <a:buFontTx/>
              <a:buChar char="-"/>
            </a:pPr>
            <a:endParaRPr lang="en-US" dirty="0" smtClean="0"/>
          </a:p>
        </p:txBody>
      </p:sp>
      <p:pic>
        <p:nvPicPr>
          <p:cNvPr id="4" name="Picture 3"/>
          <p:cNvPicPr/>
          <p:nvPr/>
        </p:nvPicPr>
        <p:blipFill>
          <a:blip r:embed="rId2" cstate="print"/>
          <a:srcRect/>
          <a:stretch>
            <a:fillRect/>
          </a:stretch>
        </p:blipFill>
        <p:spPr bwMode="auto">
          <a:xfrm>
            <a:off x="1981200" y="3657600"/>
            <a:ext cx="4572000" cy="2895600"/>
          </a:xfrm>
          <a:prstGeom prst="rect">
            <a:avLst/>
          </a:prstGeom>
          <a:noFill/>
          <a:ln w="9525">
            <a:noFill/>
            <a:miter lim="800000"/>
            <a:headEnd/>
            <a:tailEnd/>
          </a:ln>
        </p:spPr>
      </p:pic>
    </p:spTree>
    <p:extLst>
      <p:ext uri="{BB962C8B-B14F-4D97-AF65-F5344CB8AC3E}">
        <p14:creationId xmlns:p14="http://schemas.microsoft.com/office/powerpoint/2010/main" xmlns="" val="30868778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Fast Reactors in USA</a:t>
            </a:r>
            <a:endParaRPr lang="en-US" dirty="0"/>
          </a:p>
        </p:txBody>
      </p:sp>
      <p:sp>
        <p:nvSpPr>
          <p:cNvPr id="3" name="Content Placeholder 2"/>
          <p:cNvSpPr>
            <a:spLocks noGrp="1"/>
          </p:cNvSpPr>
          <p:nvPr>
            <p:ph idx="1"/>
          </p:nvPr>
        </p:nvSpPr>
        <p:spPr/>
        <p:txBody>
          <a:bodyPr/>
          <a:lstStyle/>
          <a:p>
            <a:pPr>
              <a:buFontTx/>
              <a:buChar char="-"/>
            </a:pPr>
            <a:r>
              <a:rPr lang="en-US" dirty="0" smtClean="0"/>
              <a:t> EBR-II – demonstration reactor run from 1963-1964 to show that a fast reactor can act as a fast or breeder reactor.</a:t>
            </a:r>
          </a:p>
          <a:p>
            <a:pPr>
              <a:buFontTx/>
              <a:buChar char="-"/>
            </a:pPr>
            <a:endParaRPr lang="en-US" dirty="0" smtClean="0"/>
          </a:p>
          <a:p>
            <a:pPr>
              <a:buFontTx/>
              <a:buChar char="-"/>
            </a:pPr>
            <a:r>
              <a:rPr lang="en-US" dirty="0" smtClean="0"/>
              <a:t> Fermi-I – first commercial fast neutron reactor. Located in Michigan and supplied only 66 </a:t>
            </a:r>
            <a:r>
              <a:rPr lang="en-US" dirty="0" err="1" smtClean="0"/>
              <a:t>MWe</a:t>
            </a:r>
            <a:r>
              <a:rPr lang="en-US" dirty="0" smtClean="0"/>
              <a:t>. Shutdown after only three years due to overheating.</a:t>
            </a:r>
          </a:p>
          <a:p>
            <a:pPr>
              <a:buFontTx/>
              <a:buChar char="-"/>
            </a:pPr>
            <a:endParaRPr lang="en-US" dirty="0" smtClean="0"/>
          </a:p>
          <a:p>
            <a:r>
              <a:rPr lang="en-US" dirty="0" smtClean="0"/>
              <a:t>- FFTF (Fast Flux Test Facility) – largest fast reactor in the United States and used for research. Located in Hanford, WA and supplied 400 </a:t>
            </a:r>
            <a:r>
              <a:rPr lang="en-US" dirty="0" err="1" smtClean="0"/>
              <a:t>MWe</a:t>
            </a:r>
            <a:r>
              <a:rPr lang="en-US" dirty="0" smtClean="0"/>
              <a:t> before shutting down in 1993.</a:t>
            </a:r>
            <a:endParaRPr lang="en-US" dirty="0"/>
          </a:p>
        </p:txBody>
      </p:sp>
    </p:spTree>
    <p:extLst>
      <p:ext uri="{BB962C8B-B14F-4D97-AF65-F5344CB8AC3E}">
        <p14:creationId xmlns:p14="http://schemas.microsoft.com/office/powerpoint/2010/main" xmlns="" val="1487778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9" presetClass="emph" presetSubtype="0" nodeType="withEffect">
                                  <p:stCondLst>
                                    <p:cond delay="0"/>
                                  </p:stCondLst>
                                  <p:childTnLst>
                                    <p:set>
                                      <p:cBhvr rctx="PPT">
                                        <p:cTn id="8" dur="indefinite"/>
                                        <p:tgtEl>
                                          <p:spTgt spid="3">
                                            <p:txEl>
                                              <p:pRg st="0" end="0"/>
                                            </p:txEl>
                                          </p:spTgt>
                                        </p:tgtEl>
                                        <p:attrNameLst>
                                          <p:attrName>style.opacity</p:attrName>
                                        </p:attrNameLst>
                                      </p:cBhvr>
                                      <p:to>
                                        <p:strVal val="0.5"/>
                                      </p:to>
                                    </p:set>
                                    <p:animEffect filter="image" prLst="opacity: 0.5">
                                      <p:cBhvr rctx="IE">
                                        <p:cTn id="9" dur="indefinite"/>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3">
                                            <p:txEl>
                                              <p:pRg st="4" end="4"/>
                                            </p:txEl>
                                          </p:spTgt>
                                        </p:tgtEl>
                                        <p:attrNameLst>
                                          <p:attrName>style.visibility</p:attrName>
                                        </p:attrNameLst>
                                      </p:cBhvr>
                                      <p:to>
                                        <p:strVal val="visible"/>
                                      </p:to>
                                    </p:set>
                                  </p:childTnLst>
                                </p:cTn>
                              </p:par>
                              <p:par>
                                <p:cTn id="14" presetID="9" presetClass="emph" presetSubtype="0" nodeType="withEffect">
                                  <p:stCondLst>
                                    <p:cond delay="0"/>
                                  </p:stCondLst>
                                  <p:childTnLst>
                                    <p:set>
                                      <p:cBhvr rctx="PPT">
                                        <p:cTn id="15" dur="indefinite"/>
                                        <p:tgtEl>
                                          <p:spTgt spid="3">
                                            <p:txEl>
                                              <p:pRg st="2" end="2"/>
                                            </p:txEl>
                                          </p:spTgt>
                                        </p:tgtEl>
                                        <p:attrNameLst>
                                          <p:attrName>style.opacity</p:attrName>
                                        </p:attrNameLst>
                                      </p:cBhvr>
                                      <p:to>
                                        <p:strVal val="0.5"/>
                                      </p:to>
                                    </p:set>
                                    <p:animEffect filter="image" prLst="opacity: 0.5">
                                      <p:cBhvr rctx="IE">
                                        <p:cTn id="16" dur="indefinite"/>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 Reactors Worldwide</a:t>
            </a:r>
            <a:endParaRPr lang="en-US" dirty="0"/>
          </a:p>
        </p:txBody>
      </p:sp>
      <p:sp>
        <p:nvSpPr>
          <p:cNvPr id="5" name="Content Placeholder 4"/>
          <p:cNvSpPr>
            <a:spLocks noGrp="1"/>
          </p:cNvSpPr>
          <p:nvPr>
            <p:ph idx="1"/>
          </p:nvPr>
        </p:nvSpPr>
        <p:spPr/>
        <p:txBody>
          <a:bodyPr>
            <a:normAutofit lnSpcReduction="10000"/>
          </a:bodyPr>
          <a:lstStyle/>
          <a:p>
            <a:r>
              <a:rPr lang="en-US" dirty="0" smtClean="0"/>
              <a:t> - Fast neutron reactors have operated in many countries worldwide, including the United Kingdom, France, Germany, India, Japan, Kazakhstan, Russia, and China.</a:t>
            </a:r>
          </a:p>
          <a:p>
            <a:endParaRPr lang="en-US" dirty="0" smtClean="0"/>
          </a:p>
          <a:p>
            <a:pPr>
              <a:buFontTx/>
              <a:buChar char="-"/>
            </a:pPr>
            <a:r>
              <a:rPr lang="en-US" dirty="0" smtClean="0"/>
              <a:t>Some of the more famous of these reactors include the </a:t>
            </a:r>
            <a:r>
              <a:rPr lang="en-US" dirty="0" err="1" smtClean="0"/>
              <a:t>Superphenix</a:t>
            </a:r>
            <a:r>
              <a:rPr lang="en-US" dirty="0" smtClean="0"/>
              <a:t> in France and the BN-600 in Russia.</a:t>
            </a:r>
          </a:p>
          <a:p>
            <a:pPr lvl="1">
              <a:buFontTx/>
              <a:buChar char="-"/>
            </a:pPr>
            <a:r>
              <a:rPr lang="en-US" dirty="0" smtClean="0"/>
              <a:t>The </a:t>
            </a:r>
            <a:r>
              <a:rPr lang="en-US" dirty="0" err="1" smtClean="0"/>
              <a:t>Superphenix</a:t>
            </a:r>
            <a:r>
              <a:rPr lang="en-US" dirty="0" smtClean="0"/>
              <a:t> was built to be the largest fast reactor in the world, supplying 1250 </a:t>
            </a:r>
            <a:r>
              <a:rPr lang="en-US" dirty="0" err="1" smtClean="0"/>
              <a:t>MWe</a:t>
            </a:r>
            <a:r>
              <a:rPr lang="en-US" dirty="0" smtClean="0"/>
              <a:t>. However, the reactor was shut down for political reasons in 1998.</a:t>
            </a:r>
          </a:p>
          <a:p>
            <a:pPr lvl="1">
              <a:buFontTx/>
              <a:buChar char="-"/>
            </a:pPr>
            <a:r>
              <a:rPr lang="en-US" dirty="0" smtClean="0"/>
              <a:t>BN-600 is a fast breeder reactor that is considered to be the most successful reactor built in Russia. It has supplied a constant supply of 600 </a:t>
            </a:r>
            <a:r>
              <a:rPr lang="en-US" dirty="0" err="1" smtClean="0"/>
              <a:t>MWe</a:t>
            </a:r>
            <a:r>
              <a:rPr lang="en-US" dirty="0" smtClean="0"/>
              <a:t> since 1980.</a:t>
            </a:r>
            <a:endParaRPr lang="en-US" dirty="0"/>
          </a:p>
        </p:txBody>
      </p:sp>
    </p:spTree>
    <p:extLst>
      <p:ext uri="{BB962C8B-B14F-4D97-AF65-F5344CB8AC3E}">
        <p14:creationId xmlns:p14="http://schemas.microsoft.com/office/powerpoint/2010/main" xmlns="" val="1092517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9" presetClass="emph" presetSubtype="0" nodeType="withEffect">
                                  <p:stCondLst>
                                    <p:cond delay="0"/>
                                  </p:stCondLst>
                                  <p:childTnLst>
                                    <p:set>
                                      <p:cBhvr rctx="PPT">
                                        <p:cTn id="12" dur="indefinite"/>
                                        <p:tgtEl>
                                          <p:spTgt spid="5">
                                            <p:txEl>
                                              <p:pRg st="0" end="0"/>
                                            </p:txEl>
                                          </p:spTgt>
                                        </p:tgtEl>
                                        <p:attrNameLst>
                                          <p:attrName>style.opacity</p:attrName>
                                        </p:attrNameLst>
                                      </p:cBhvr>
                                      <p:to>
                                        <p:strVal val="0.5"/>
                                      </p:to>
                                    </p:set>
                                    <p:animEffect filter="image" prLst="opacity: 0.5">
                                      <p:cBhvr rctx="IE">
                                        <p:cTn id="13" dur="indefinite"/>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 Reactors Worldwide (Cont.)</a:t>
            </a:r>
            <a:endParaRPr lang="en-US" dirty="0"/>
          </a:p>
        </p:txBody>
      </p:sp>
      <p:sp>
        <p:nvSpPr>
          <p:cNvPr id="3" name="Content Placeholder 2"/>
          <p:cNvSpPr>
            <a:spLocks noGrp="1"/>
          </p:cNvSpPr>
          <p:nvPr>
            <p:ph idx="1"/>
          </p:nvPr>
        </p:nvSpPr>
        <p:spPr/>
        <p:txBody>
          <a:bodyPr/>
          <a:lstStyle/>
          <a:p>
            <a:r>
              <a:rPr lang="en-US" dirty="0" err="1" smtClean="0"/>
              <a:t>Superphenix</a:t>
            </a:r>
            <a:r>
              <a:rPr lang="en-US" dirty="0" smtClean="0"/>
              <a:t> (France)</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                                                                   BN-600 (Russia)</a:t>
            </a:r>
            <a:endParaRPr lang="en-US" dirty="0"/>
          </a:p>
        </p:txBody>
      </p:sp>
      <p:pic>
        <p:nvPicPr>
          <p:cNvPr id="4" name="Picture 3"/>
          <p:cNvPicPr/>
          <p:nvPr/>
        </p:nvPicPr>
        <p:blipFill>
          <a:blip r:embed="rId2" cstate="print"/>
          <a:srcRect/>
          <a:stretch>
            <a:fillRect/>
          </a:stretch>
        </p:blipFill>
        <p:spPr bwMode="auto">
          <a:xfrm>
            <a:off x="381000" y="2286000"/>
            <a:ext cx="3124200" cy="426720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4419600" y="2971800"/>
            <a:ext cx="3465368" cy="2209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FRL Theme">
  <a:themeElements>
    <a:clrScheme name="Custom 1">
      <a:dk1>
        <a:srgbClr val="000000"/>
      </a:dk1>
      <a:lt1>
        <a:srgbClr val="FFFFFF"/>
      </a:lt1>
      <a:dk2>
        <a:srgbClr val="C79E01"/>
      </a:dk2>
      <a:lt2>
        <a:srgbClr val="C8C8B1"/>
      </a:lt2>
      <a:accent1>
        <a:srgbClr val="7A7A7A"/>
      </a:accent1>
      <a:accent2>
        <a:srgbClr val="F5C201"/>
      </a:accent2>
      <a:accent3>
        <a:srgbClr val="526DB0"/>
      </a:accent3>
      <a:accent4>
        <a:srgbClr val="989AAC"/>
      </a:accent4>
      <a:accent5>
        <a:srgbClr val="C79E01"/>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MFRL Theme</Template>
  <TotalTime>850</TotalTime>
  <Words>1008</Words>
  <Application>Microsoft Office PowerPoint</Application>
  <PresentationFormat>On-screen Show (4:3)</PresentationFormat>
  <Paragraphs>177</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MFRL Theme</vt:lpstr>
      <vt:lpstr>Fast Neutron Reactors</vt:lpstr>
      <vt:lpstr>Introduction</vt:lpstr>
      <vt:lpstr>Fast Neutron Reactors</vt:lpstr>
      <vt:lpstr>History of Fast Reactors</vt:lpstr>
      <vt:lpstr>Overview</vt:lpstr>
      <vt:lpstr>First EVER FAST Reactor (EBR-1)</vt:lpstr>
      <vt:lpstr>Other Fast Reactors in USA</vt:lpstr>
      <vt:lpstr>Fast Reactors Worldwide</vt:lpstr>
      <vt:lpstr>Fast Reactors Worldwide (Cont.)</vt:lpstr>
      <vt:lpstr>Technical Specifications</vt:lpstr>
      <vt:lpstr>Fuel Design and Moderator</vt:lpstr>
      <vt:lpstr>Reactor Design (Research)</vt:lpstr>
      <vt:lpstr>Reactor Design (Power)</vt:lpstr>
      <vt:lpstr>Reactor Design (Power)</vt:lpstr>
      <vt:lpstr>Optimization Considerations</vt:lpstr>
      <vt:lpstr>Power Profiles (No Control Rods)</vt:lpstr>
      <vt:lpstr>Power Profiles (Power Reactor)</vt:lpstr>
      <vt:lpstr>Power Profiles (3-D Research)</vt:lpstr>
      <vt:lpstr>Applications and Designs</vt:lpstr>
      <vt:lpstr>Fast Reactor Benefits</vt:lpstr>
      <vt:lpstr>Fuel Benefits</vt:lpstr>
      <vt:lpstr>Fuel Benefits (cont’d)</vt:lpstr>
      <vt:lpstr>Desalination and Hydrogen Production</vt:lpstr>
      <vt:lpstr>Proposed Reactors</vt:lpstr>
      <vt:lpstr>Proposed Reactors (cont’D)</vt:lpstr>
      <vt:lpstr>Proposed Reactors (cont’D)</vt:lpstr>
      <vt:lpstr>Limitations and Future Research</vt:lpstr>
      <vt:lpstr>Questions?</vt:lpstr>
      <vt:lpstr>References</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NUCL 402 Report: Fast Reactor Core Design</dc:title>
  <dc:creator>Alex Hagen</dc:creator>
  <cp:lastModifiedBy>Kevin</cp:lastModifiedBy>
  <cp:revision>68</cp:revision>
  <dcterms:created xsi:type="dcterms:W3CDTF">2011-11-11T19:08:08Z</dcterms:created>
  <dcterms:modified xsi:type="dcterms:W3CDTF">2011-11-30T15:52:40Z</dcterms:modified>
</cp:coreProperties>
</file>

<file path=docProps/thumbnail.jpeg>
</file>